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9" d="100"/>
          <a:sy n="39" d="100"/>
        </p:scale>
        <p:origin x="-114"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7/26/2016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7/26/2016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7/26/2016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7/26/2016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RESEARCH METHODS FOR MANAGEMENT</a:t>
            </a:r>
            <a:endParaRPr lang="en-US" dirty="0"/>
          </a:p>
        </p:txBody>
      </p:sp>
      <p:sp>
        <p:nvSpPr>
          <p:cNvPr id="3" name="Subtitle 2"/>
          <p:cNvSpPr>
            <a:spLocks noGrp="1"/>
          </p:cNvSpPr>
          <p:nvPr>
            <p:ph type="subTitle" idx="1"/>
          </p:nvPr>
        </p:nvSpPr>
        <p:spPr>
          <a:xfrm>
            <a:off x="1371600" y="4419600"/>
            <a:ext cx="6400800" cy="1219200"/>
          </a:xfrm>
        </p:spPr>
        <p:txBody>
          <a:bodyPr/>
          <a:lstStyle/>
          <a:p>
            <a:r>
              <a:rPr lang="en-US" dirty="0" err="1" smtClean="0"/>
              <a:t>Dr.R.Prabhu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562600"/>
          </a:xfrm>
        </p:spPr>
        <p:txBody>
          <a:bodyPr>
            <a:normAutofit fontScale="77500" lnSpcReduction="20000"/>
          </a:bodyPr>
          <a:lstStyle/>
          <a:p>
            <a:pPr lvl="0"/>
            <a:r>
              <a:rPr lang="en-US" dirty="0" smtClean="0"/>
              <a:t>to gain familiarity with a phenomenon ( buying behavior of rural population in respect of latest electronic gadgets)</a:t>
            </a:r>
          </a:p>
          <a:p>
            <a:pPr lvl="0"/>
            <a:r>
              <a:rPr lang="en-US" dirty="0" smtClean="0"/>
              <a:t>to analyze the characteristics of an individual, group or situation ( understanding the leadership skills of a successful business magnate, the phenomenal expansion of a new company or the reasons for delinquency in low-income groups)</a:t>
            </a:r>
          </a:p>
          <a:p>
            <a:pPr lvl="0"/>
            <a:r>
              <a:rPr lang="en-US" dirty="0" smtClean="0"/>
              <a:t>to determine the frequency of occurrence of certain phenomenon ( fatal accidents in highways and railway crossings and alcoholisms/ absenteeism among workers)</a:t>
            </a:r>
          </a:p>
          <a:p>
            <a:pPr lvl="0"/>
            <a:r>
              <a:rPr lang="en-US" dirty="0" smtClean="0"/>
              <a:t>to test a causal relationship between variables ( different age groups and their visits to beauty parlors or excess pocket money and student’s absenteeism )</a:t>
            </a:r>
          </a:p>
          <a:p>
            <a:pPr lvl="0"/>
            <a:r>
              <a:rPr lang="en-US" dirty="0" smtClean="0"/>
              <a:t>to develop new techniques, concepts or theories ( new advertisements through animation or promotional campaigns involving physically challenged persons) and </a:t>
            </a:r>
          </a:p>
          <a:p>
            <a:pPr lvl="0"/>
            <a:r>
              <a:rPr lang="en-US" dirty="0" smtClean="0"/>
              <a:t>to find solutions to problems ( this could be the ultimate objective)</a:t>
            </a:r>
          </a:p>
          <a:p>
            <a:endParaRPr lang="en-US" dirty="0"/>
          </a:p>
        </p:txBody>
      </p:sp>
      <p:sp>
        <p:nvSpPr>
          <p:cNvPr id="3" name="Title 2"/>
          <p:cNvSpPr>
            <a:spLocks noGrp="1"/>
          </p:cNvSpPr>
          <p:nvPr>
            <p:ph type="title"/>
          </p:nvPr>
        </p:nvSpPr>
        <p:spPr/>
        <p:txBody>
          <a:bodyPr>
            <a:normAutofit fontScale="90000"/>
          </a:bodyPr>
          <a:lstStyle/>
          <a:p>
            <a:r>
              <a:rPr lang="en-US" dirty="0" smtClean="0"/>
              <a:t>Objectives/Purposes of Research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box(in)">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blinds(horizontal)">
                                      <p:cBhvr>
                                        <p:cTn id="32" dur="5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blinds(horizontal)">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linds(horizontal)">
                                      <p:cBhvr>
                                        <p:cTn id="4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dirty="0" smtClean="0"/>
              <a:t>to identify facts for critical evaluation. </a:t>
            </a:r>
          </a:p>
          <a:p>
            <a:pPr lvl="0"/>
            <a:endParaRPr lang="en-US" dirty="0" smtClean="0"/>
          </a:p>
          <a:p>
            <a:pPr lvl="0"/>
            <a:r>
              <a:rPr lang="en-US" dirty="0" smtClean="0"/>
              <a:t>to develop new tools / techniques for studying unknown phenomena </a:t>
            </a:r>
          </a:p>
          <a:p>
            <a:pPr lvl="0"/>
            <a:endParaRPr lang="en-US" dirty="0" smtClean="0"/>
          </a:p>
          <a:p>
            <a:pPr lvl="0"/>
            <a:r>
              <a:rPr lang="en-US" dirty="0" smtClean="0"/>
              <a:t>to help planning and formulation of strategies and policies. </a:t>
            </a:r>
          </a:p>
          <a:p>
            <a:pPr lvl="0"/>
            <a:endParaRPr lang="en-US" dirty="0" smtClean="0"/>
          </a:p>
          <a:p>
            <a:pPr lvl="0"/>
            <a:r>
              <a:rPr lang="en-US" dirty="0" smtClean="0"/>
              <a:t>to promote better decision making </a:t>
            </a:r>
          </a:p>
          <a:p>
            <a:pPr lvl="0"/>
            <a:endParaRPr lang="en-US" dirty="0" smtClean="0"/>
          </a:p>
          <a:p>
            <a:pPr lvl="0"/>
            <a:r>
              <a:rPr lang="en-US" dirty="0" smtClean="0"/>
              <a:t>to aid in forecasting and</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Other Objectives</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term </a:t>
            </a:r>
            <a:r>
              <a:rPr lang="en-US" b="1" dirty="0" smtClean="0"/>
              <a:t>RESEARCH</a:t>
            </a:r>
            <a:r>
              <a:rPr lang="en-US" dirty="0" smtClean="0"/>
              <a:t> itself carries the quality</a:t>
            </a:r>
          </a:p>
          <a:p>
            <a:pPr>
              <a:buNone/>
            </a:pPr>
            <a:endParaRPr lang="en-US" dirty="0" smtClean="0"/>
          </a:p>
          <a:p>
            <a:pPr>
              <a:buNone/>
            </a:pPr>
            <a:r>
              <a:rPr lang="en-US" dirty="0" smtClean="0"/>
              <a:t>	 of the good research. Further, the popular</a:t>
            </a:r>
          </a:p>
          <a:p>
            <a:pPr>
              <a:buNone/>
            </a:pPr>
            <a:endParaRPr lang="en-US" dirty="0" smtClean="0"/>
          </a:p>
          <a:p>
            <a:pPr>
              <a:buNone/>
            </a:pPr>
            <a:r>
              <a:rPr lang="en-US" dirty="0" smtClean="0"/>
              <a:t>	 term "</a:t>
            </a:r>
            <a:r>
              <a:rPr lang="en-US" b="1" dirty="0" smtClean="0"/>
              <a:t>MOVIE</a:t>
            </a:r>
            <a:r>
              <a:rPr lang="en-US" dirty="0" smtClean="0"/>
              <a:t>" supplements "</a:t>
            </a:r>
            <a:r>
              <a:rPr lang="en-US" b="1" dirty="0" smtClean="0"/>
              <a:t>RESEARCH</a:t>
            </a:r>
            <a:r>
              <a:rPr lang="en-US" dirty="0" smtClean="0"/>
              <a:t>" in </a:t>
            </a:r>
          </a:p>
          <a:p>
            <a:pPr>
              <a:buNone/>
            </a:pPr>
            <a:endParaRPr lang="en-US" dirty="0" smtClean="0"/>
          </a:p>
          <a:p>
            <a:pPr>
              <a:buNone/>
            </a:pPr>
            <a:r>
              <a:rPr lang="en-US" dirty="0" smtClean="0"/>
              <a:t>	describing an ideal research</a:t>
            </a:r>
          </a:p>
          <a:p>
            <a:pPr>
              <a:buNone/>
            </a:pPr>
            <a:endParaRPr lang="en-US" dirty="0" smtClean="0"/>
          </a:p>
          <a:p>
            <a:pPr>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Characteristics of a Good Research/Researcher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linds(horizontal)">
                                      <p:cBhvr>
                                        <p:cTn id="18" dur="500"/>
                                        <p:tgtEl>
                                          <p:spTgt spid="2">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blinds(horizontal)">
                                      <p:cBhvr>
                                        <p:cTn id="2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R</a:t>
            </a:r>
            <a:r>
              <a:rPr lang="en-US" dirty="0" smtClean="0"/>
              <a:t>-Rational ways of thinking</a:t>
            </a:r>
          </a:p>
          <a:p>
            <a:r>
              <a:rPr lang="en-US" b="1" dirty="0" smtClean="0"/>
              <a:t>E</a:t>
            </a:r>
            <a:r>
              <a:rPr lang="en-US" dirty="0" smtClean="0"/>
              <a:t>-Expert treatment</a:t>
            </a:r>
          </a:p>
          <a:p>
            <a:r>
              <a:rPr lang="en-US" b="1" dirty="0" smtClean="0"/>
              <a:t>S</a:t>
            </a:r>
            <a:r>
              <a:rPr lang="en-US" dirty="0" smtClean="0"/>
              <a:t>-Search for solutions</a:t>
            </a:r>
          </a:p>
          <a:p>
            <a:r>
              <a:rPr lang="en-US" b="1" dirty="0" smtClean="0"/>
              <a:t>E</a:t>
            </a:r>
            <a:r>
              <a:rPr lang="en-US" dirty="0" smtClean="0"/>
              <a:t>-Exhaustive treatment</a:t>
            </a:r>
          </a:p>
          <a:p>
            <a:r>
              <a:rPr lang="en-US" b="1" dirty="0" smtClean="0"/>
              <a:t>A</a:t>
            </a:r>
            <a:r>
              <a:rPr lang="en-US" dirty="0" smtClean="0"/>
              <a:t>-Analytical (Analysis of data)</a:t>
            </a:r>
          </a:p>
          <a:p>
            <a:r>
              <a:rPr lang="en-US" b="1" dirty="0" smtClean="0"/>
              <a:t>R</a:t>
            </a:r>
            <a:r>
              <a:rPr lang="en-US" dirty="0" smtClean="0"/>
              <a:t>-Relationship between facts and theories</a:t>
            </a:r>
          </a:p>
          <a:p>
            <a:r>
              <a:rPr lang="en-US" b="1" dirty="0" smtClean="0"/>
              <a:t>C</a:t>
            </a:r>
            <a:r>
              <a:rPr lang="en-US" dirty="0" smtClean="0"/>
              <a:t>-Constructive attitude, critical observation, condensed generalization and cautious /  </a:t>
            </a:r>
          </a:p>
          <a:p>
            <a:pPr>
              <a:buNone/>
            </a:pPr>
            <a:r>
              <a:rPr lang="en-US" dirty="0" smtClean="0"/>
              <a:t>	careful recording</a:t>
            </a:r>
          </a:p>
          <a:p>
            <a:r>
              <a:rPr lang="en-US" b="1" dirty="0" smtClean="0"/>
              <a:t>H</a:t>
            </a:r>
            <a:r>
              <a:rPr lang="en-US" dirty="0" smtClean="0"/>
              <a:t>-Honesty and Hard work</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RESEARCH</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ox(i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blinds(horizontal)">
                                      <p:cBhvr>
                                        <p:cTn id="45" dur="500"/>
                                        <p:tgtEl>
                                          <p:spTgt spid="2">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
                                            <p:txEl>
                                              <p:pRg st="8" end="8"/>
                                            </p:txEl>
                                          </p:spTgt>
                                        </p:tgtEl>
                                        <p:attrNameLst>
                                          <p:attrName>style.visibility</p:attrName>
                                        </p:attrNameLst>
                                      </p:cBhvr>
                                      <p:to>
                                        <p:strVal val="visible"/>
                                      </p:to>
                                    </p:set>
                                    <p:animEffect transition="in" filter="blinds(horizontal)">
                                      <p:cBhvr>
                                        <p:cTn id="5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M</a:t>
            </a:r>
            <a:r>
              <a:rPr lang="en-US" dirty="0" smtClean="0"/>
              <a:t>-Mathematical precision/accuracy</a:t>
            </a:r>
          </a:p>
          <a:p>
            <a:endParaRPr lang="en-US" dirty="0" smtClean="0"/>
          </a:p>
          <a:p>
            <a:r>
              <a:rPr lang="en-US" b="1" dirty="0" smtClean="0"/>
              <a:t>O</a:t>
            </a:r>
            <a:r>
              <a:rPr lang="en-US" dirty="0" smtClean="0"/>
              <a:t>-Objectivity</a:t>
            </a:r>
          </a:p>
          <a:p>
            <a:endParaRPr lang="en-US" dirty="0" smtClean="0"/>
          </a:p>
          <a:p>
            <a:r>
              <a:rPr lang="en-US" b="1" dirty="0" smtClean="0"/>
              <a:t>V</a:t>
            </a:r>
            <a:r>
              <a:rPr lang="en-US" dirty="0" smtClean="0"/>
              <a:t>-Verifiability</a:t>
            </a:r>
          </a:p>
          <a:p>
            <a:endParaRPr lang="en-US" dirty="0" smtClean="0"/>
          </a:p>
          <a:p>
            <a:r>
              <a:rPr lang="en-US" b="1" dirty="0" smtClean="0"/>
              <a:t>I</a:t>
            </a:r>
            <a:r>
              <a:rPr lang="en-US" dirty="0" smtClean="0"/>
              <a:t>-Impartiality</a:t>
            </a:r>
          </a:p>
          <a:p>
            <a:endParaRPr lang="en-US" dirty="0" smtClean="0"/>
          </a:p>
          <a:p>
            <a:r>
              <a:rPr lang="en-US" b="1" dirty="0" smtClean="0"/>
              <a:t>E</a:t>
            </a:r>
            <a:r>
              <a:rPr lang="en-US" dirty="0" smtClean="0"/>
              <a:t>-Exactness</a:t>
            </a: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MOVIE</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ox(i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ox(in)">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Defining the purpose clearly. </a:t>
            </a:r>
          </a:p>
          <a:p>
            <a:pPr lvl="0"/>
            <a:r>
              <a:rPr lang="en-US" dirty="0" smtClean="0"/>
              <a:t>Detailing the research process </a:t>
            </a:r>
          </a:p>
          <a:p>
            <a:pPr lvl="0"/>
            <a:r>
              <a:rPr lang="en-US" dirty="0" smtClean="0"/>
              <a:t>Planning the research design</a:t>
            </a:r>
          </a:p>
          <a:p>
            <a:pPr lvl="0"/>
            <a:r>
              <a:rPr lang="en-US" dirty="0" smtClean="0"/>
              <a:t>Revealing the limitations frankly</a:t>
            </a:r>
          </a:p>
          <a:p>
            <a:pPr lvl="0"/>
            <a:r>
              <a:rPr lang="en-US" dirty="0" smtClean="0"/>
              <a:t>Maintaining high ethical standards. </a:t>
            </a:r>
          </a:p>
          <a:p>
            <a:pPr lvl="0"/>
            <a:r>
              <a:rPr lang="en-US" dirty="0" smtClean="0"/>
              <a:t>Analyzing the decision marking need adequately </a:t>
            </a:r>
          </a:p>
          <a:p>
            <a:pPr lvl="0"/>
            <a:r>
              <a:rPr lang="en-US" dirty="0" smtClean="0"/>
              <a:t>Presenting the findings without confusion </a:t>
            </a:r>
          </a:p>
          <a:p>
            <a:r>
              <a:rPr lang="en-US" dirty="0" smtClean="0"/>
              <a:t>Justifying the conclusions</a:t>
            </a: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Further a good research includes the following……..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linds(horizontal)">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Reliability</a:t>
            </a:r>
          </a:p>
          <a:p>
            <a:pPr>
              <a:buNone/>
            </a:pPr>
            <a:endParaRPr lang="en-US" dirty="0" smtClean="0"/>
          </a:p>
          <a:p>
            <a:r>
              <a:rPr lang="en-US" dirty="0" err="1" smtClean="0"/>
              <a:t>Replicability</a:t>
            </a:r>
            <a:endParaRPr lang="en-US" dirty="0" smtClean="0"/>
          </a:p>
          <a:p>
            <a:pPr>
              <a:buNone/>
            </a:pPr>
            <a:endParaRPr lang="en-US" dirty="0" smtClean="0"/>
          </a:p>
          <a:p>
            <a:r>
              <a:rPr lang="en-US" dirty="0" smtClean="0"/>
              <a:t>Validity</a:t>
            </a:r>
            <a:endParaRPr lang="en-US" dirty="0"/>
          </a:p>
        </p:txBody>
      </p:sp>
      <p:sp>
        <p:nvSpPr>
          <p:cNvPr id="3" name="Title 2"/>
          <p:cNvSpPr>
            <a:spLocks noGrp="1"/>
          </p:cNvSpPr>
          <p:nvPr>
            <p:ph type="title"/>
          </p:nvPr>
        </p:nvSpPr>
        <p:spPr/>
        <p:txBody>
          <a:bodyPr/>
          <a:lstStyle/>
          <a:p>
            <a:r>
              <a:rPr lang="en-US" dirty="0" smtClean="0"/>
              <a:t> Criteria in Business Research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amond(in)">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err="1" smtClean="0"/>
              <a:t>Uncertainity</a:t>
            </a:r>
            <a:endParaRPr lang="en-US" dirty="0" smtClean="0"/>
          </a:p>
          <a:p>
            <a:endParaRPr lang="en-US" dirty="0" smtClean="0"/>
          </a:p>
          <a:p>
            <a:r>
              <a:rPr lang="en-US" dirty="0" smtClean="0"/>
              <a:t>Unexplained principles</a:t>
            </a:r>
          </a:p>
          <a:p>
            <a:endParaRPr lang="en-US" dirty="0" smtClean="0"/>
          </a:p>
          <a:p>
            <a:r>
              <a:rPr lang="en-US" dirty="0" smtClean="0"/>
              <a:t>Difficulties in replication</a:t>
            </a:r>
          </a:p>
          <a:p>
            <a:endParaRPr lang="en-US" dirty="0" smtClean="0"/>
          </a:p>
          <a:p>
            <a:r>
              <a:rPr lang="en-US" dirty="0" smtClean="0"/>
              <a:t>Complex Human </a:t>
            </a:r>
            <a:r>
              <a:rPr lang="en-US" dirty="0" err="1" smtClean="0"/>
              <a:t>Behaviour</a:t>
            </a:r>
            <a:endParaRPr lang="en-US" dirty="0" smtClean="0"/>
          </a:p>
          <a:p>
            <a:pPr>
              <a:buNone/>
            </a:pPr>
            <a:endParaRPr lang="en-US" dirty="0" smtClean="0"/>
          </a:p>
          <a:p>
            <a:r>
              <a:rPr lang="en-US" dirty="0" smtClean="0"/>
              <a:t>Controlling in Scientific method</a:t>
            </a:r>
          </a:p>
          <a:p>
            <a:pPr>
              <a:buNone/>
            </a:pPr>
            <a:r>
              <a:rPr lang="en-US" dirty="0" smtClean="0"/>
              <a:t>								</a:t>
            </a:r>
            <a:r>
              <a:rPr lang="en-US" i="1" dirty="0" smtClean="0"/>
              <a:t>Continued</a:t>
            </a:r>
          </a:p>
        </p:txBody>
      </p:sp>
      <p:sp>
        <p:nvSpPr>
          <p:cNvPr id="3" name="Title 2"/>
          <p:cNvSpPr>
            <a:spLocks noGrp="1"/>
          </p:cNvSpPr>
          <p:nvPr>
            <p:ph type="title"/>
          </p:nvPr>
        </p:nvSpPr>
        <p:spPr/>
        <p:txBody>
          <a:bodyPr>
            <a:normAutofit fontScale="90000"/>
          </a:bodyPr>
          <a:lstStyle/>
          <a:p>
            <a:pPr algn="ctr"/>
            <a:r>
              <a:rPr lang="en-US" dirty="0" smtClean="0"/>
              <a:t>Limitations of Scientific Research in Business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linds(horizontal)">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Bias in Observation or Interpretation</a:t>
            </a:r>
          </a:p>
          <a:p>
            <a:endParaRPr lang="en-US" dirty="0" smtClean="0"/>
          </a:p>
          <a:p>
            <a:r>
              <a:rPr lang="en-US" dirty="0" smtClean="0"/>
              <a:t>Difficulties in measurement</a:t>
            </a:r>
          </a:p>
          <a:p>
            <a:endParaRPr lang="en-US" dirty="0" smtClean="0"/>
          </a:p>
          <a:p>
            <a:r>
              <a:rPr lang="en-US" dirty="0" smtClean="0"/>
              <a:t>Lack of actionable results</a:t>
            </a:r>
          </a:p>
          <a:p>
            <a:endParaRPr lang="en-US" dirty="0" smtClean="0"/>
          </a:p>
          <a:p>
            <a:r>
              <a:rPr lang="en-US" dirty="0" smtClean="0"/>
              <a:t>Inadequacy</a:t>
            </a:r>
          </a:p>
          <a:p>
            <a:endParaRPr lang="en-US" dirty="0" smtClean="0"/>
          </a:p>
          <a:p>
            <a:r>
              <a:rPr lang="en-US" dirty="0" smtClean="0"/>
              <a:t>Manager’s Apathy</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linds(horizontal)">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linds(horizont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a:t>
            </a:r>
            <a:r>
              <a:rPr lang="en-US" smtClean="0"/>
              <a:t>Research process is </a:t>
            </a:r>
            <a:r>
              <a:rPr lang="en-US" dirty="0" smtClean="0"/>
              <a:t>the methodology or well defined procedure of conducting a research.</a:t>
            </a:r>
          </a:p>
          <a:p>
            <a:pPr>
              <a:buNone/>
            </a:pPr>
            <a:endParaRPr lang="en-US" dirty="0" smtClean="0"/>
          </a:p>
          <a:p>
            <a:pPr lvl="0"/>
            <a:r>
              <a:rPr lang="en-US" dirty="0" smtClean="0"/>
              <a:t>it is a rigorous and impersonal mode of procedure dictated by the demands of logic and objectives.</a:t>
            </a:r>
          </a:p>
          <a:p>
            <a:pPr lvl="0"/>
            <a:endParaRPr lang="en-US" dirty="0" smtClean="0"/>
          </a:p>
          <a:p>
            <a:pPr lvl="0"/>
            <a:r>
              <a:rPr lang="en-US" dirty="0" smtClean="0"/>
              <a:t>it is systematic, logical, empirical and replicable</a:t>
            </a:r>
          </a:p>
          <a:p>
            <a:pPr lvl="0"/>
            <a:r>
              <a:rPr lang="en-US" dirty="0" smtClean="0"/>
              <a:t>it involves various steps which are neither mutually exclusive nor are they separate or distinct.</a:t>
            </a:r>
          </a:p>
          <a:p>
            <a:pPr lvl="0"/>
            <a:endParaRPr lang="en-US" dirty="0" smtClean="0"/>
          </a:p>
          <a:p>
            <a:pPr lvl="0"/>
            <a:r>
              <a:rPr lang="en-US" dirty="0" smtClean="0"/>
              <a:t>in brief, research process is a scientific enquiry</a:t>
            </a:r>
          </a:p>
          <a:p>
            <a:endParaRPr lang="en-US" dirty="0"/>
          </a:p>
        </p:txBody>
      </p:sp>
      <p:sp>
        <p:nvSpPr>
          <p:cNvPr id="3" name="Title 2"/>
          <p:cNvSpPr>
            <a:spLocks noGrp="1"/>
          </p:cNvSpPr>
          <p:nvPr>
            <p:ph type="title"/>
          </p:nvPr>
        </p:nvSpPr>
        <p:spPr/>
        <p:txBody>
          <a:bodyPr/>
          <a:lstStyle/>
          <a:p>
            <a:r>
              <a:rPr lang="en-US" dirty="0" smtClean="0"/>
              <a:t>Research Process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blinds(horizontal)">
                                      <p:cBhvr>
                                        <p:cTn id="25" dur="5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blinds(horizontal)">
                                      <p:cBhvr>
                                        <p:cTn id="3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a:off x="1613145" y="228600"/>
            <a:ext cx="5473455" cy="6324600"/>
          </a:xfrm>
          <a:prstGeom prst="rect">
            <a:avLst/>
          </a:prstGeom>
          <a:noFill/>
          <a:ln w="9525">
            <a:noFill/>
            <a:miter lim="800000"/>
            <a:headEnd/>
            <a:tailEnd/>
          </a:ln>
        </p:spPr>
      </p:pic>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Give diagram of research process – flow chat fig 1.2</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It is the process of identifying and pin-pointing a specific problem which requires a detailed investigation</a:t>
            </a:r>
            <a:endParaRPr lang="en-US" dirty="0"/>
          </a:p>
        </p:txBody>
      </p:sp>
      <p:sp>
        <p:nvSpPr>
          <p:cNvPr id="3" name="Title 2"/>
          <p:cNvSpPr>
            <a:spLocks noGrp="1"/>
          </p:cNvSpPr>
          <p:nvPr>
            <p:ph type="title"/>
          </p:nvPr>
        </p:nvSpPr>
        <p:spPr/>
        <p:txBody>
          <a:bodyPr>
            <a:normAutofit fontScale="90000"/>
          </a:bodyPr>
          <a:lstStyle/>
          <a:p>
            <a:r>
              <a:rPr lang="en-US" i="1" dirty="0" smtClean="0"/>
              <a:t/>
            </a:r>
            <a:br>
              <a:rPr lang="en-US" i="1" dirty="0" smtClean="0"/>
            </a:br>
            <a:r>
              <a:rPr lang="en-US" i="1" dirty="0" smtClean="0"/>
              <a:t>Step 1: Defining the research problem:</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Review includes collection of facts, details on concepts/theories and importantly the findings of earlier investigations/researches relevant to the problem in the process. </a:t>
            </a:r>
            <a:endParaRPr lang="en-US" dirty="0"/>
          </a:p>
        </p:txBody>
      </p:sp>
      <p:sp>
        <p:nvSpPr>
          <p:cNvPr id="3" name="Title 2"/>
          <p:cNvSpPr>
            <a:spLocks noGrp="1"/>
          </p:cNvSpPr>
          <p:nvPr>
            <p:ph type="title"/>
          </p:nvPr>
        </p:nvSpPr>
        <p:spPr/>
        <p:txBody>
          <a:bodyPr>
            <a:normAutofit fontScale="90000"/>
          </a:bodyPr>
          <a:lstStyle/>
          <a:p>
            <a:r>
              <a:rPr lang="en-US" i="1" dirty="0" smtClean="0"/>
              <a:t/>
            </a:r>
            <a:br>
              <a:rPr lang="en-US" i="1" dirty="0" smtClean="0"/>
            </a:br>
            <a:r>
              <a:rPr lang="en-US" i="1" dirty="0" smtClean="0"/>
              <a:t>Step 2: Review of Literature</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Hypothesis, which is a proposition, assumption or a tentative answer, is formulated to focus the research and to keep the researcher on the right track. </a:t>
            </a:r>
          </a:p>
          <a:p>
            <a:pPr>
              <a:buNone/>
            </a:pPr>
            <a:r>
              <a:rPr lang="en-US" dirty="0" smtClean="0"/>
              <a:t>	</a:t>
            </a:r>
          </a:p>
          <a:p>
            <a:pPr>
              <a:buNone/>
            </a:pPr>
            <a:r>
              <a:rPr lang="en-US" dirty="0" smtClean="0"/>
              <a:t>	Hypotheses (null hypothesis or alternative hypothesis) are either accepted or rejected based on the significance of statistical results</a:t>
            </a:r>
            <a:endParaRPr lang="en-US" dirty="0"/>
          </a:p>
        </p:txBody>
      </p:sp>
      <p:sp>
        <p:nvSpPr>
          <p:cNvPr id="3" name="Title 2"/>
          <p:cNvSpPr>
            <a:spLocks noGrp="1"/>
          </p:cNvSpPr>
          <p:nvPr>
            <p:ph type="title"/>
          </p:nvPr>
        </p:nvSpPr>
        <p:spPr/>
        <p:txBody>
          <a:bodyPr>
            <a:normAutofit fontScale="90000"/>
          </a:bodyPr>
          <a:lstStyle/>
          <a:p>
            <a:r>
              <a:rPr lang="en-US" i="1" dirty="0" smtClean="0"/>
              <a:t/>
            </a:r>
            <a:br>
              <a:rPr lang="en-US" i="1" dirty="0" smtClean="0"/>
            </a:br>
            <a:r>
              <a:rPr lang="en-US" i="1" dirty="0" smtClean="0"/>
              <a:t>Step 3: Formulating Hypotheses:</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None/>
            </a:pPr>
            <a:r>
              <a:rPr lang="en-US" dirty="0" smtClean="0"/>
              <a:t>Research design includes </a:t>
            </a:r>
          </a:p>
          <a:p>
            <a:pPr>
              <a:buNone/>
            </a:pPr>
            <a:endParaRPr lang="en-US" dirty="0" smtClean="0"/>
          </a:p>
          <a:p>
            <a:pPr lvl="0">
              <a:buNone/>
            </a:pPr>
            <a:r>
              <a:rPr lang="en-US" i="1" dirty="0" smtClean="0"/>
              <a:t>Operational design :</a:t>
            </a:r>
            <a:r>
              <a:rPr lang="en-US" dirty="0" smtClean="0"/>
              <a:t> Collection of data from entire population (census) or a sample.</a:t>
            </a:r>
          </a:p>
          <a:p>
            <a:pPr lvl="0">
              <a:buNone/>
            </a:pPr>
            <a:endParaRPr lang="en-US" dirty="0" smtClean="0"/>
          </a:p>
          <a:p>
            <a:pPr>
              <a:buNone/>
            </a:pPr>
            <a:r>
              <a:rPr lang="en-US" i="1" dirty="0" smtClean="0"/>
              <a:t>Sampling design:</a:t>
            </a:r>
            <a:r>
              <a:rPr lang="en-US" dirty="0" smtClean="0"/>
              <a:t>  A definite plan for obtaining a sample from a given population</a:t>
            </a:r>
          </a:p>
          <a:p>
            <a:pPr>
              <a:buNone/>
            </a:pPr>
            <a:endParaRPr lang="en-US" dirty="0" smtClean="0"/>
          </a:p>
          <a:p>
            <a:pPr lvl="0">
              <a:buNone/>
            </a:pPr>
            <a:r>
              <a:rPr lang="en-US" i="1" dirty="0" smtClean="0"/>
              <a:t>Observation design:</a:t>
            </a:r>
            <a:r>
              <a:rPr lang="en-US" dirty="0" smtClean="0"/>
              <a:t> Methods or tools such as interview schedule, questionnaire, personal / telephonic interview, participant/non-participant observations and etc. to collect information.</a:t>
            </a:r>
          </a:p>
          <a:p>
            <a:pPr lvl="0">
              <a:buNone/>
            </a:pPr>
            <a:endParaRPr lang="en-US" dirty="0" smtClean="0"/>
          </a:p>
          <a:p>
            <a:pPr lvl="0">
              <a:buNone/>
            </a:pPr>
            <a:r>
              <a:rPr lang="en-US" i="1" dirty="0" smtClean="0"/>
              <a:t>Statistical Design:</a:t>
            </a:r>
            <a:r>
              <a:rPr lang="en-US" dirty="0" smtClean="0"/>
              <a:t> Selection of appropriate statistical tests to </a:t>
            </a:r>
            <a:r>
              <a:rPr lang="en-US" dirty="0" err="1" smtClean="0"/>
              <a:t>analyse</a:t>
            </a:r>
            <a:r>
              <a:rPr lang="en-US" dirty="0" smtClean="0"/>
              <a:t> the data collected. The designs are flexible to accommodate the needs of various types of research </a:t>
            </a:r>
            <a:endParaRPr lang="en-US" dirty="0"/>
          </a:p>
        </p:txBody>
      </p:sp>
      <p:sp>
        <p:nvSpPr>
          <p:cNvPr id="3" name="Title 2"/>
          <p:cNvSpPr>
            <a:spLocks noGrp="1"/>
          </p:cNvSpPr>
          <p:nvPr>
            <p:ph type="title"/>
          </p:nvPr>
        </p:nvSpPr>
        <p:spPr/>
        <p:txBody>
          <a:bodyPr/>
          <a:lstStyle/>
          <a:p>
            <a:r>
              <a:rPr lang="en-US" i="1" dirty="0" smtClean="0"/>
              <a:t>Step 4: Research Design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Adequate and reliable data are collected employing appropriate technique –</a:t>
            </a:r>
          </a:p>
          <a:p>
            <a:pPr>
              <a:buNone/>
            </a:pPr>
            <a:endParaRPr lang="en-US" dirty="0" smtClean="0"/>
          </a:p>
          <a:p>
            <a:pPr>
              <a:buNone/>
            </a:pPr>
            <a:r>
              <a:rPr lang="en-US" dirty="0" smtClean="0"/>
              <a:t>	observation, interview, questionnaire and etc.</a:t>
            </a:r>
            <a:endParaRPr lang="en-US" dirty="0"/>
          </a:p>
        </p:txBody>
      </p:sp>
      <p:sp>
        <p:nvSpPr>
          <p:cNvPr id="3" name="Title 2"/>
          <p:cNvSpPr>
            <a:spLocks noGrp="1"/>
          </p:cNvSpPr>
          <p:nvPr>
            <p:ph type="title"/>
          </p:nvPr>
        </p:nvSpPr>
        <p:spPr/>
        <p:txBody>
          <a:bodyPr/>
          <a:lstStyle/>
          <a:p>
            <a:r>
              <a:rPr lang="en-US" i="1" dirty="0" smtClean="0"/>
              <a:t>Step 5: Data Collection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blinds(horizontal)">
                                      <p:cBhvr>
                                        <p:cTn id="1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endParaRPr lang="en-US" dirty="0" smtClean="0"/>
          </a:p>
          <a:p>
            <a:pPr>
              <a:buNone/>
            </a:pPr>
            <a:r>
              <a:rPr lang="en-US" dirty="0" smtClean="0"/>
              <a:t>	Data processing includes editing, coding ( if necessary) and tabulation. </a:t>
            </a:r>
          </a:p>
          <a:p>
            <a:pPr>
              <a:buNone/>
            </a:pPr>
            <a:endParaRPr lang="en-US" dirty="0" smtClean="0"/>
          </a:p>
          <a:p>
            <a:pPr>
              <a:buNone/>
            </a:pPr>
            <a:r>
              <a:rPr lang="en-US" dirty="0" smtClean="0"/>
              <a:t>	The tabulated data are </a:t>
            </a:r>
            <a:r>
              <a:rPr lang="en-US" dirty="0" err="1" smtClean="0"/>
              <a:t>analysed</a:t>
            </a:r>
            <a:r>
              <a:rPr lang="en-US" dirty="0" smtClean="0"/>
              <a:t> employing appropriate statistical tools (tests of significance). </a:t>
            </a:r>
          </a:p>
          <a:p>
            <a:pPr>
              <a:buNone/>
            </a:pPr>
            <a:endParaRPr lang="en-US" dirty="0" smtClean="0"/>
          </a:p>
          <a:p>
            <a:pPr>
              <a:buNone/>
            </a:pPr>
            <a:r>
              <a:rPr lang="en-US" dirty="0" smtClean="0"/>
              <a:t>	Statistical analysis determines whether the effects, relationships or differences are significant or not. Hypotheses are either accepted or rejected based on statistical analysis</a:t>
            </a:r>
            <a:endParaRPr lang="en-US" dirty="0"/>
          </a:p>
        </p:txBody>
      </p:sp>
      <p:sp>
        <p:nvSpPr>
          <p:cNvPr id="3" name="Title 2"/>
          <p:cNvSpPr>
            <a:spLocks noGrp="1"/>
          </p:cNvSpPr>
          <p:nvPr>
            <p:ph type="title"/>
          </p:nvPr>
        </p:nvSpPr>
        <p:spPr/>
        <p:txBody>
          <a:bodyPr>
            <a:normAutofit fontScale="90000"/>
          </a:bodyPr>
          <a:lstStyle/>
          <a:p>
            <a:r>
              <a:rPr lang="en-US" i="1" dirty="0" smtClean="0"/>
              <a:t>Step 6: Data Processing and Analysis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r>
              <a:rPr lang="en-US" dirty="0" smtClean="0"/>
              <a:t>`	An interpretation demands a thorough subject knowledge, analytical ability and common sense. Inferences are drawn from the interpreted data. Inferences are the final findings of the investigations</a:t>
            </a:r>
            <a:endParaRPr lang="en-US" dirty="0"/>
          </a:p>
        </p:txBody>
      </p:sp>
      <p:sp>
        <p:nvSpPr>
          <p:cNvPr id="3" name="Title 2"/>
          <p:cNvSpPr>
            <a:spLocks noGrp="1"/>
          </p:cNvSpPr>
          <p:nvPr>
            <p:ph type="title"/>
          </p:nvPr>
        </p:nvSpPr>
        <p:spPr/>
        <p:txBody>
          <a:bodyPr>
            <a:normAutofit fontScale="90000"/>
          </a:bodyPr>
          <a:lstStyle/>
          <a:p>
            <a:r>
              <a:rPr lang="en-US" i="1" dirty="0" smtClean="0"/>
              <a:t>Step 7: Interpretation and Inference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US" dirty="0" smtClean="0"/>
          </a:p>
          <a:p>
            <a:r>
              <a:rPr lang="en-US" dirty="0" smtClean="0"/>
              <a:t>Solutions are derived from interpretations/inferences. Solution is the answer to a problem in question.</a:t>
            </a:r>
          </a:p>
          <a:p>
            <a:endParaRPr lang="en-US" dirty="0" smtClean="0"/>
          </a:p>
          <a:p>
            <a:r>
              <a:rPr lang="en-US" dirty="0" smtClean="0"/>
              <a:t>Conclusions are arrived at based on the findings. It is generalization of the findings which is the essence of the whole study.</a:t>
            </a:r>
          </a:p>
          <a:p>
            <a:endParaRPr lang="en-US" dirty="0" smtClean="0"/>
          </a:p>
          <a:p>
            <a:r>
              <a:rPr lang="en-US" dirty="0" smtClean="0"/>
              <a:t> </a:t>
            </a:r>
          </a:p>
          <a:p>
            <a:r>
              <a:rPr lang="en-US" sz="1200" b="1" dirty="0" smtClean="0"/>
              <a:t>Fig 1.3: Flowchart of Research Process (</a:t>
            </a:r>
            <a:r>
              <a:rPr lang="en-US" sz="1200" b="1" dirty="0" err="1" smtClean="0"/>
              <a:t>Zikmund</a:t>
            </a:r>
            <a:r>
              <a:rPr lang="en-US" sz="1200" b="1" dirty="0" smtClean="0"/>
              <a:t>, 2009)</a:t>
            </a:r>
          </a:p>
          <a:p>
            <a:r>
              <a:rPr lang="en-US" sz="1200" b="1" dirty="0" smtClean="0"/>
              <a:t>Fig 1.4: Steps in conducting a social survey (</a:t>
            </a:r>
            <a:r>
              <a:rPr lang="en-US" sz="1200" b="1" dirty="0" err="1" smtClean="0"/>
              <a:t>Bryman</a:t>
            </a:r>
            <a:r>
              <a:rPr lang="en-US" sz="1200" b="1" dirty="0" smtClean="0"/>
              <a:t> and Bell, 2010)</a:t>
            </a:r>
            <a:endParaRPr lang="en-US" sz="1200" dirty="0" smtClean="0"/>
          </a:p>
          <a:p>
            <a:endParaRPr lang="en-US" b="1" dirty="0" smtClean="0"/>
          </a:p>
          <a:p>
            <a:endParaRPr lang="en-US" dirty="0" smtClean="0"/>
          </a:p>
          <a:p>
            <a:endParaRPr lang="en-US" dirty="0"/>
          </a:p>
        </p:txBody>
      </p:sp>
      <p:sp>
        <p:nvSpPr>
          <p:cNvPr id="3" name="Title 2"/>
          <p:cNvSpPr>
            <a:spLocks noGrp="1"/>
          </p:cNvSpPr>
          <p:nvPr>
            <p:ph type="title"/>
          </p:nvPr>
        </p:nvSpPr>
        <p:spPr/>
        <p:txBody>
          <a:bodyPr/>
          <a:lstStyle/>
          <a:p>
            <a:r>
              <a:rPr lang="en-US" i="1" dirty="0" smtClean="0"/>
              <a:t>Step8: Solution and Conclusion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linds(horizontal)">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blinds(horizontal)">
                                      <p:cBhvr>
                                        <p:cTn id="40" dur="500"/>
                                        <p:tgtEl>
                                          <p:spTgt spid="2">
                                            <p:txEl>
                                              <p:pRg st="6" end="6"/>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blinds(horizontal)">
                                      <p:cBhvr>
                                        <p:cTn id="43"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buNone/>
            </a:pPr>
            <a:r>
              <a:rPr lang="en-US" sz="2400" b="1" dirty="0" smtClean="0"/>
              <a:t>Conditions for the existence of a problem</a:t>
            </a:r>
          </a:p>
          <a:p>
            <a:pPr lvl="1">
              <a:buNone/>
            </a:pPr>
            <a:endParaRPr lang="en-US" sz="2400" b="1" i="1" dirty="0" smtClean="0"/>
          </a:p>
          <a:p>
            <a:pPr marL="907542" lvl="1" indent="-514350">
              <a:buAutoNum type="romanLcParenBoth"/>
            </a:pPr>
            <a:r>
              <a:rPr lang="en-US" sz="2400" i="1" dirty="0" smtClean="0"/>
              <a:t>There must be an organization, a group of people or an individual experiencing some difficulties due to one reason or other</a:t>
            </a:r>
            <a:r>
              <a:rPr lang="en-US" sz="2400" dirty="0" smtClean="0"/>
              <a:t>.</a:t>
            </a:r>
          </a:p>
          <a:p>
            <a:pPr marL="907542" lvl="1" indent="-514350">
              <a:buAutoNum type="romanLcParenBoth"/>
            </a:pPr>
            <a:endParaRPr lang="en-US" sz="2400" dirty="0" smtClean="0"/>
          </a:p>
          <a:p>
            <a:pPr lvl="1">
              <a:buNone/>
            </a:pPr>
            <a:r>
              <a:rPr lang="en-US" sz="2400" i="1" dirty="0" smtClean="0"/>
              <a:t>(ii) There must be some objectives, personal or organizational, to be attained. If one does not desire anything there cannot be any problem.</a:t>
            </a:r>
          </a:p>
          <a:p>
            <a:pPr lvl="1">
              <a:buNone/>
            </a:pPr>
            <a:endParaRPr lang="en-US" sz="2400" i="1" dirty="0" smtClean="0"/>
          </a:p>
          <a:p>
            <a:pPr lvl="1">
              <a:buNone/>
            </a:pPr>
            <a:r>
              <a:rPr lang="en-US" sz="2400" i="1" dirty="0" smtClean="0"/>
              <a:t>(iii) There must be at least two ways to attaining the objective; if there is only way, there is no confusion and hence no problem.</a:t>
            </a:r>
            <a:endParaRPr lang="en-US" sz="2400" dirty="0" smtClean="0"/>
          </a:p>
          <a:p>
            <a:pPr lvl="1">
              <a:buNone/>
            </a:pPr>
            <a:endParaRPr lang="en-US" sz="2400" dirty="0" smtClean="0"/>
          </a:p>
          <a:p>
            <a:pPr lvl="1">
              <a:buNone/>
            </a:pPr>
            <a:endParaRPr lang="en-US" sz="2400" dirty="0"/>
          </a:p>
        </p:txBody>
      </p:sp>
      <p:sp>
        <p:nvSpPr>
          <p:cNvPr id="3" name="Title 2"/>
          <p:cNvSpPr>
            <a:spLocks noGrp="1"/>
          </p:cNvSpPr>
          <p:nvPr>
            <p:ph type="title"/>
          </p:nvPr>
        </p:nvSpPr>
        <p:spPr/>
        <p:txBody>
          <a:bodyPr/>
          <a:lstStyle/>
          <a:p>
            <a:r>
              <a:rPr lang="en-US" dirty="0" smtClean="0"/>
              <a:t>DEFINING RESEARCH PROBLEM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Food</a:t>
            </a:r>
          </a:p>
          <a:p>
            <a:r>
              <a:rPr lang="en-US" b="1" dirty="0" smtClean="0"/>
              <a:t>Clothes</a:t>
            </a:r>
          </a:p>
          <a:p>
            <a:r>
              <a:rPr lang="en-US" b="1" dirty="0" smtClean="0"/>
              <a:t>House</a:t>
            </a:r>
          </a:p>
          <a:p>
            <a:r>
              <a:rPr lang="en-US" b="1" dirty="0" smtClean="0"/>
              <a:t>Consumer Goods</a:t>
            </a:r>
          </a:p>
          <a:p>
            <a:r>
              <a:rPr lang="en-US" b="1" dirty="0" smtClean="0"/>
              <a:t>Travel</a:t>
            </a:r>
          </a:p>
          <a:p>
            <a:r>
              <a:rPr lang="en-US" b="1" dirty="0" smtClean="0"/>
              <a:t>Medicine and Drugs</a:t>
            </a:r>
          </a:p>
          <a:p>
            <a:r>
              <a:rPr lang="en-US" b="1" dirty="0" smtClean="0"/>
              <a:t>Power</a:t>
            </a:r>
          </a:p>
          <a:p>
            <a:r>
              <a:rPr lang="en-US" b="1" dirty="0" smtClean="0"/>
              <a:t>Luxury etc </a:t>
            </a:r>
            <a:r>
              <a:rPr lang="en-US" b="1" dirty="0" err="1" smtClean="0"/>
              <a:t>etc</a:t>
            </a:r>
            <a:r>
              <a:rPr lang="en-US" b="1" dirty="0" smtClean="0"/>
              <a:t>………</a:t>
            </a:r>
          </a:p>
          <a:p>
            <a:endParaRPr lang="en-US" dirty="0" smtClean="0"/>
          </a:p>
        </p:txBody>
      </p:sp>
      <p:sp>
        <p:nvSpPr>
          <p:cNvPr id="2" name="Title 1"/>
          <p:cNvSpPr>
            <a:spLocks noGrp="1"/>
          </p:cNvSpPr>
          <p:nvPr>
            <p:ph type="title"/>
          </p:nvPr>
        </p:nvSpPr>
        <p:spPr/>
        <p:txBody>
          <a:bodyPr>
            <a:normAutofit fontScale="90000"/>
          </a:bodyPr>
          <a:lstStyle/>
          <a:p>
            <a:pPr algn="ctr"/>
            <a:r>
              <a:rPr lang="en-US" dirty="0" smtClean="0"/>
              <a:t>UNIT 1</a:t>
            </a:r>
            <a:br>
              <a:rPr lang="en-US" dirty="0" smtClean="0"/>
            </a:br>
            <a:r>
              <a:rPr lang="en-US" dirty="0" smtClean="0"/>
              <a:t>Research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ipe(down)">
                                      <p:cBhvr>
                                        <p:cTn id="4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smtClean="0"/>
              <a:t>(iv) There must be some dilemma or confusion in selecting the best alternative to achieve objectives</a:t>
            </a:r>
          </a:p>
          <a:p>
            <a:endParaRPr lang="en-US" i="1" dirty="0" smtClean="0"/>
          </a:p>
          <a:p>
            <a:r>
              <a:rPr lang="en-US" i="1" dirty="0" smtClean="0"/>
              <a:t>(v) There must be an environment which influences either the researcher or his/her ways.</a:t>
            </a:r>
          </a:p>
          <a:p>
            <a:endParaRPr lang="en-US" dirty="0" smtClean="0"/>
          </a:p>
          <a:p>
            <a:r>
              <a:rPr lang="en-US" i="1" dirty="0" smtClean="0"/>
              <a:t>(vi) There must be some outcomes (results / findings) which may have positive or negative values</a:t>
            </a:r>
            <a:endParaRPr lang="en-US" dirty="0" smtClean="0"/>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1. Sources for identification of problems</a:t>
            </a:r>
          </a:p>
          <a:p>
            <a:endParaRPr lang="en-US" i="1" dirty="0" smtClean="0"/>
          </a:p>
          <a:p>
            <a:pPr>
              <a:buNone/>
            </a:pPr>
            <a:r>
              <a:rPr lang="en-US" i="1" dirty="0" smtClean="0"/>
              <a:t>	  a. Professional literature</a:t>
            </a:r>
          </a:p>
          <a:p>
            <a:pPr>
              <a:buNone/>
            </a:pPr>
            <a:r>
              <a:rPr lang="en-US" i="1" dirty="0" smtClean="0"/>
              <a:t>    b. Professional experience (self and others</a:t>
            </a:r>
          </a:p>
          <a:p>
            <a:pPr lvl="0">
              <a:buNone/>
            </a:pPr>
            <a:r>
              <a:rPr lang="en-US" i="1" dirty="0" smtClean="0"/>
              <a:t>    c. Discussion with experts</a:t>
            </a:r>
            <a:endParaRPr lang="en-US" dirty="0" smtClean="0"/>
          </a:p>
          <a:p>
            <a:pPr lvl="0">
              <a:buNone/>
            </a:pPr>
            <a:r>
              <a:rPr lang="en-US" i="1" dirty="0" smtClean="0"/>
              <a:t>    d. inferences from theories and laws</a:t>
            </a:r>
            <a:endParaRPr lang="en-US" dirty="0" smtClean="0"/>
          </a:p>
          <a:p>
            <a:pPr lvl="0">
              <a:buNone/>
            </a:pPr>
            <a:r>
              <a:rPr lang="en-US" i="1" dirty="0" smtClean="0"/>
              <a:t>    e. General Sources </a:t>
            </a:r>
            <a:endParaRPr lang="en-US" dirty="0" smtClean="0"/>
          </a:p>
          <a:p>
            <a:pPr>
              <a:buNone/>
            </a:pPr>
            <a:endParaRPr lang="en-US" dirty="0"/>
          </a:p>
        </p:txBody>
      </p:sp>
      <p:sp>
        <p:nvSpPr>
          <p:cNvPr id="3" name="Title 2"/>
          <p:cNvSpPr>
            <a:spLocks noGrp="1"/>
          </p:cNvSpPr>
          <p:nvPr>
            <p:ph type="title"/>
          </p:nvPr>
        </p:nvSpPr>
        <p:spPr/>
        <p:txBody>
          <a:bodyPr>
            <a:normAutofit fontScale="90000"/>
          </a:bodyPr>
          <a:lstStyle/>
          <a:p>
            <a:r>
              <a:rPr lang="en-US" dirty="0" smtClean="0"/>
              <a:t>Problem identification and selection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	2. Justification for selecting a problem</a:t>
            </a:r>
          </a:p>
          <a:p>
            <a:pPr>
              <a:buNone/>
            </a:pPr>
            <a:endParaRPr lang="en-US" i="1" dirty="0" smtClean="0"/>
          </a:p>
          <a:p>
            <a:pPr lvl="0">
              <a:buNone/>
            </a:pPr>
            <a:r>
              <a:rPr lang="en-US" i="1" dirty="0" smtClean="0"/>
              <a:t>   </a:t>
            </a:r>
            <a:r>
              <a:rPr lang="en-US" i="1" dirty="0" err="1" smtClean="0"/>
              <a:t>a.Researcher’s</a:t>
            </a:r>
            <a:r>
              <a:rPr lang="en-US" i="1" dirty="0" smtClean="0"/>
              <a:t> suitability (Internal Criteria)</a:t>
            </a:r>
          </a:p>
          <a:p>
            <a:pPr lvl="0">
              <a:buNone/>
            </a:pPr>
            <a:endParaRPr lang="en-US" dirty="0" smtClean="0"/>
          </a:p>
          <a:p>
            <a:pPr lvl="0">
              <a:buNone/>
            </a:pPr>
            <a:r>
              <a:rPr lang="en-US" i="1" dirty="0" smtClean="0"/>
              <a:t>  </a:t>
            </a:r>
            <a:r>
              <a:rPr lang="en-US" i="1" dirty="0" err="1" smtClean="0"/>
              <a:t>b.General</a:t>
            </a:r>
            <a:r>
              <a:rPr lang="en-US" i="1" dirty="0" smtClean="0"/>
              <a:t> Rule (External Criteria)</a:t>
            </a:r>
            <a:endParaRPr lang="en-US" dirty="0" smtClean="0"/>
          </a:p>
          <a:p>
            <a:pPr>
              <a:buNone/>
            </a:pPr>
            <a:endParaRPr lang="en-US" i="1" dirty="0" smtClean="0"/>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Research objective must be </a:t>
            </a:r>
            <a:r>
              <a:rPr lang="en-US" b="1" dirty="0" smtClean="0"/>
              <a:t>SMART</a:t>
            </a:r>
            <a:r>
              <a:rPr lang="en-US" dirty="0" smtClean="0"/>
              <a:t> </a:t>
            </a:r>
            <a:r>
              <a:rPr lang="en-US" dirty="0" err="1" smtClean="0"/>
              <a:t>ie</a:t>
            </a:r>
            <a:r>
              <a:rPr lang="en-US" dirty="0" smtClean="0"/>
              <a:t>, they must be</a:t>
            </a:r>
          </a:p>
          <a:p>
            <a:pPr>
              <a:buNone/>
            </a:pPr>
            <a:endParaRPr lang="en-US" dirty="0" smtClean="0"/>
          </a:p>
          <a:p>
            <a:r>
              <a:rPr lang="en-US" dirty="0" smtClean="0"/>
              <a:t>-	</a:t>
            </a:r>
            <a:r>
              <a:rPr lang="en-US" b="1" dirty="0" smtClean="0"/>
              <a:t>S</a:t>
            </a:r>
            <a:r>
              <a:rPr lang="en-US" dirty="0" smtClean="0"/>
              <a:t>pecific</a:t>
            </a:r>
          </a:p>
          <a:p>
            <a:endParaRPr lang="en-US" dirty="0" smtClean="0"/>
          </a:p>
          <a:p>
            <a:r>
              <a:rPr lang="en-US" dirty="0" smtClean="0"/>
              <a:t>-	</a:t>
            </a:r>
            <a:r>
              <a:rPr lang="en-US" b="1" dirty="0" smtClean="0"/>
              <a:t>M</a:t>
            </a:r>
            <a:r>
              <a:rPr lang="en-US" dirty="0" smtClean="0"/>
              <a:t>easurable</a:t>
            </a:r>
          </a:p>
          <a:p>
            <a:endParaRPr lang="en-US" dirty="0" smtClean="0"/>
          </a:p>
          <a:p>
            <a:r>
              <a:rPr lang="en-US" dirty="0" smtClean="0"/>
              <a:t>-	</a:t>
            </a:r>
            <a:r>
              <a:rPr lang="en-US" b="1" dirty="0" smtClean="0"/>
              <a:t>A</a:t>
            </a:r>
            <a:r>
              <a:rPr lang="en-US" dirty="0" smtClean="0"/>
              <a:t>chievable </a:t>
            </a:r>
          </a:p>
          <a:p>
            <a:endParaRPr lang="en-US" dirty="0" smtClean="0"/>
          </a:p>
          <a:p>
            <a:r>
              <a:rPr lang="en-US" dirty="0" smtClean="0"/>
              <a:t>-	</a:t>
            </a:r>
            <a:r>
              <a:rPr lang="en-US" b="1" dirty="0" smtClean="0"/>
              <a:t>R</a:t>
            </a:r>
            <a:r>
              <a:rPr lang="en-US" dirty="0" smtClean="0"/>
              <a:t>ealistic and </a:t>
            </a:r>
          </a:p>
          <a:p>
            <a:endParaRPr lang="en-US" dirty="0" smtClean="0"/>
          </a:p>
          <a:p>
            <a:r>
              <a:rPr lang="en-US" dirty="0" smtClean="0"/>
              <a:t>-	</a:t>
            </a:r>
            <a:r>
              <a:rPr lang="en-US" b="1" dirty="0" smtClean="0"/>
              <a:t>T</a:t>
            </a:r>
            <a:r>
              <a:rPr lang="en-US" dirty="0" smtClean="0"/>
              <a:t>imely</a:t>
            </a:r>
          </a:p>
          <a:p>
            <a:pPr>
              <a:buNone/>
            </a:pPr>
            <a:endParaRPr lang="en-US" dirty="0"/>
          </a:p>
        </p:txBody>
      </p:sp>
      <p:sp>
        <p:nvSpPr>
          <p:cNvPr id="3" name="Title 2"/>
          <p:cNvSpPr>
            <a:spLocks noGrp="1"/>
          </p:cNvSpPr>
          <p:nvPr>
            <p:ph type="title"/>
          </p:nvPr>
        </p:nvSpPr>
        <p:spPr/>
        <p:txBody>
          <a:bodyPr>
            <a:normAutofit/>
          </a:bodyPr>
          <a:lstStyle/>
          <a:p>
            <a:pPr lvl="1" algn="l" rtl="0">
              <a:spcBef>
                <a:spcPct val="0"/>
              </a:spcBef>
            </a:pPr>
            <a:r>
              <a:rPr lang="en-US" sz="3200" i="1" dirty="0"/>
              <a:t>Research Objectives </a:t>
            </a:r>
            <a:br>
              <a:rPr lang="en-US" sz="3200" i="1" dirty="0"/>
            </a:br>
            <a:endParaRPr lang="en-US" sz="3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linds(horizontal)">
                                      <p:cBhvr>
                                        <p:cTn id="3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145286" lvl="2" indent="-514350">
              <a:buAutoNum type="arabicPeriod"/>
            </a:pPr>
            <a:r>
              <a:rPr lang="en-US" sz="3200" b="1" dirty="0" smtClean="0"/>
              <a:t>Exploratory design </a:t>
            </a:r>
          </a:p>
          <a:p>
            <a:pPr marL="1145286" lvl="2" indent="-514350">
              <a:buNone/>
            </a:pPr>
            <a:r>
              <a:rPr lang="en-US" sz="2000" dirty="0" smtClean="0"/>
              <a:t>It is an unstructured design to gain familiarity with an unknown population or phenomenon</a:t>
            </a:r>
            <a:endParaRPr lang="en-US" sz="3200" b="1" dirty="0" smtClean="0"/>
          </a:p>
          <a:p>
            <a:pPr lvl="0"/>
            <a:r>
              <a:rPr lang="en-US" sz="2800" dirty="0" smtClean="0"/>
              <a:t>to generate new ideas</a:t>
            </a:r>
          </a:p>
          <a:p>
            <a:pPr lvl="0"/>
            <a:r>
              <a:rPr lang="en-US" sz="2800" dirty="0" smtClean="0"/>
              <a:t>to familiarize the researcher with the problem</a:t>
            </a:r>
          </a:p>
          <a:p>
            <a:pPr lvl="0"/>
            <a:r>
              <a:rPr lang="en-US" sz="2800" dirty="0" smtClean="0"/>
              <a:t>to make a precise formulation of the problem (formulation of hypotheses)</a:t>
            </a:r>
          </a:p>
          <a:p>
            <a:pPr lvl="0"/>
            <a:r>
              <a:rPr lang="en-US" sz="2800" dirty="0" smtClean="0"/>
              <a:t>to gather background information for clarifying a concept </a:t>
            </a:r>
          </a:p>
          <a:p>
            <a:pPr lvl="0"/>
            <a:r>
              <a:rPr lang="en-US" sz="2800" dirty="0" smtClean="0"/>
              <a:t>to decide whether a particular study is feasible or not</a:t>
            </a:r>
          </a:p>
          <a:p>
            <a:pPr lvl="0"/>
            <a:r>
              <a:rPr lang="en-US" sz="2800" dirty="0" smtClean="0"/>
              <a:t>to clarify and define the nature of a problem</a:t>
            </a:r>
            <a:endParaRPr lang="en-US" sz="2400" dirty="0" smtClean="0"/>
          </a:p>
          <a:p>
            <a:pPr lvl="0"/>
            <a:r>
              <a:rPr lang="en-US" sz="2800" dirty="0" smtClean="0"/>
              <a:t>to screen alternatives.</a:t>
            </a:r>
            <a:endParaRPr lang="en-US" sz="2400" dirty="0" smtClean="0"/>
          </a:p>
          <a:p>
            <a:pPr lvl="0"/>
            <a:r>
              <a:rPr lang="en-US" sz="2800" dirty="0" smtClean="0"/>
              <a:t>to expand the understanding of management dilemma.</a:t>
            </a:r>
            <a:endParaRPr lang="en-US" sz="2400" dirty="0" smtClean="0"/>
          </a:p>
          <a:p>
            <a:pPr lvl="0"/>
            <a:r>
              <a:rPr lang="en-US" sz="2800" dirty="0" smtClean="0"/>
              <a:t>to identify information that should be gathered to formulate investigative questions and</a:t>
            </a:r>
            <a:endParaRPr lang="en-US" sz="2400" dirty="0" smtClean="0"/>
          </a:p>
          <a:p>
            <a:pPr lvl="0"/>
            <a:r>
              <a:rPr lang="en-US" sz="2800" dirty="0" smtClean="0"/>
              <a:t>to find our sources for and actual sample frames that might be used in sampling design.</a:t>
            </a:r>
            <a:endParaRPr lang="en-US" sz="2400" dirty="0" smtClean="0"/>
          </a:p>
          <a:p>
            <a:pPr marL="1145286" lvl="2" indent="-514350">
              <a:buNone/>
            </a:pPr>
            <a:endParaRPr lang="en-US" sz="3200" b="1" dirty="0" smtClean="0"/>
          </a:p>
        </p:txBody>
      </p:sp>
      <p:sp>
        <p:nvSpPr>
          <p:cNvPr id="3" name="Title 2"/>
          <p:cNvSpPr>
            <a:spLocks noGrp="1"/>
          </p:cNvSpPr>
          <p:nvPr>
            <p:ph type="title"/>
          </p:nvPr>
        </p:nvSpPr>
        <p:spPr/>
        <p:txBody>
          <a:bodyPr/>
          <a:lstStyle/>
          <a:p>
            <a:pPr lvl="1" algn="l" rtl="0">
              <a:spcBef>
                <a:spcPct val="0"/>
              </a:spcBef>
            </a:pPr>
            <a:r>
              <a:rPr lang="en-US" sz="4000" b="1" dirty="0" smtClean="0">
                <a:solidFill>
                  <a:srgbClr val="0070C0"/>
                </a:solidFill>
              </a:rPr>
              <a:t>TYPES OF  RESEARCH DESIGN</a:t>
            </a:r>
            <a:r>
              <a:rPr lang="en-US" dirty="0"/>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linds(horizont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linds(horizont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linds(horizont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linds(horizontal)">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blinds(horizontal)">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
                                            <p:txEl>
                                              <p:pRg st="0" end="0"/>
                                            </p:txEl>
                                          </p:spTgt>
                                        </p:tgtEl>
                                        <p:attrNameLst>
                                          <p:attrName>style.visibility</p:attrName>
                                        </p:attrNameLst>
                                      </p:cBhvr>
                                      <p:to>
                                        <p:strVal val="visible"/>
                                      </p:to>
                                    </p:set>
                                    <p:animEffect transition="in" filter="blinds(horizontal)">
                                      <p:cBhvr>
                                        <p:cTn id="72" dur="500"/>
                                        <p:tgtEl>
                                          <p:spTgt spid="2">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2">
                                            <p:txEl>
                                              <p:pRg st="1" end="1"/>
                                            </p:txEl>
                                          </p:spTgt>
                                        </p:tgtEl>
                                        <p:attrNameLst>
                                          <p:attrName>style.visibility</p:attrName>
                                        </p:attrNameLst>
                                      </p:cBhvr>
                                      <p:to>
                                        <p:strVal val="visible"/>
                                      </p:to>
                                    </p:set>
                                    <p:animEffect transition="in" filter="blinds(horizontal)">
                                      <p:cBhvr>
                                        <p:cTn id="77" dur="500"/>
                                        <p:tgtEl>
                                          <p:spTgt spid="2">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2">
                                            <p:txEl>
                                              <p:pRg st="2" end="2"/>
                                            </p:txEl>
                                          </p:spTgt>
                                        </p:tgtEl>
                                        <p:attrNameLst>
                                          <p:attrName>style.visibility</p:attrName>
                                        </p:attrNameLst>
                                      </p:cBhvr>
                                      <p:to>
                                        <p:strVal val="visible"/>
                                      </p:to>
                                    </p:set>
                                    <p:animEffect transition="in" filter="blinds(horizontal)">
                                      <p:cBhvr>
                                        <p:cTn id="82" dur="500"/>
                                        <p:tgtEl>
                                          <p:spTgt spid="2">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2">
                                            <p:txEl>
                                              <p:pRg st="3" end="3"/>
                                            </p:txEl>
                                          </p:spTgt>
                                        </p:tgtEl>
                                        <p:attrNameLst>
                                          <p:attrName>style.visibility</p:attrName>
                                        </p:attrNameLst>
                                      </p:cBhvr>
                                      <p:to>
                                        <p:strVal val="visible"/>
                                      </p:to>
                                    </p:set>
                                    <p:animEffect transition="in" filter="blinds(horizontal)">
                                      <p:cBhvr>
                                        <p:cTn id="87" dur="500"/>
                                        <p:tgtEl>
                                          <p:spTgt spid="2">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2">
                                            <p:txEl>
                                              <p:pRg st="4" end="4"/>
                                            </p:txEl>
                                          </p:spTgt>
                                        </p:tgtEl>
                                        <p:attrNameLst>
                                          <p:attrName>style.visibility</p:attrName>
                                        </p:attrNameLst>
                                      </p:cBhvr>
                                      <p:to>
                                        <p:strVal val="visible"/>
                                      </p:to>
                                    </p:set>
                                    <p:animEffect transition="in" filter="blinds(horizontal)">
                                      <p:cBhvr>
                                        <p:cTn id="92" dur="500"/>
                                        <p:tgtEl>
                                          <p:spTgt spid="2">
                                            <p:txEl>
                                              <p:pRg st="4" end="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2">
                                            <p:txEl>
                                              <p:pRg st="5" end="5"/>
                                            </p:txEl>
                                          </p:spTgt>
                                        </p:tgtEl>
                                        <p:attrNameLst>
                                          <p:attrName>style.visibility</p:attrName>
                                        </p:attrNameLst>
                                      </p:cBhvr>
                                      <p:to>
                                        <p:strVal val="visible"/>
                                      </p:to>
                                    </p:set>
                                    <p:animEffect transition="in" filter="blinds(horizontal)">
                                      <p:cBhvr>
                                        <p:cTn id="97" dur="500"/>
                                        <p:tgtEl>
                                          <p:spTgt spid="2">
                                            <p:txEl>
                                              <p:pRg st="5" end="5"/>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2">
                                            <p:txEl>
                                              <p:pRg st="6" end="6"/>
                                            </p:txEl>
                                          </p:spTgt>
                                        </p:tgtEl>
                                        <p:attrNameLst>
                                          <p:attrName>style.visibility</p:attrName>
                                        </p:attrNameLst>
                                      </p:cBhvr>
                                      <p:to>
                                        <p:strVal val="visible"/>
                                      </p:to>
                                    </p:set>
                                    <p:animEffect transition="in" filter="blinds(horizontal)">
                                      <p:cBhvr>
                                        <p:cTn id="102" dur="500"/>
                                        <p:tgtEl>
                                          <p:spTgt spid="2">
                                            <p:txEl>
                                              <p:pRg st="6" end="6"/>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2">
                                            <p:txEl>
                                              <p:pRg st="7" end="7"/>
                                            </p:txEl>
                                          </p:spTgt>
                                        </p:tgtEl>
                                        <p:attrNameLst>
                                          <p:attrName>style.visibility</p:attrName>
                                        </p:attrNameLst>
                                      </p:cBhvr>
                                      <p:to>
                                        <p:strVal val="visible"/>
                                      </p:to>
                                    </p:set>
                                    <p:animEffect transition="in" filter="blinds(horizontal)">
                                      <p:cBhvr>
                                        <p:cTn id="107" dur="500"/>
                                        <p:tgtEl>
                                          <p:spTgt spid="2">
                                            <p:txEl>
                                              <p:pRg st="7" end="7"/>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2">
                                            <p:txEl>
                                              <p:pRg st="8" end="8"/>
                                            </p:txEl>
                                          </p:spTgt>
                                        </p:tgtEl>
                                        <p:attrNameLst>
                                          <p:attrName>style.visibility</p:attrName>
                                        </p:attrNameLst>
                                      </p:cBhvr>
                                      <p:to>
                                        <p:strVal val="visible"/>
                                      </p:to>
                                    </p:set>
                                    <p:animEffect transition="in" filter="blinds(horizontal)">
                                      <p:cBhvr>
                                        <p:cTn id="112" dur="500"/>
                                        <p:tgtEl>
                                          <p:spTgt spid="2">
                                            <p:txEl>
                                              <p:pRg st="8" end="8"/>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2">
                                            <p:txEl>
                                              <p:pRg st="9" end="9"/>
                                            </p:txEl>
                                          </p:spTgt>
                                        </p:tgtEl>
                                        <p:attrNameLst>
                                          <p:attrName>style.visibility</p:attrName>
                                        </p:attrNameLst>
                                      </p:cBhvr>
                                      <p:to>
                                        <p:strVal val="visible"/>
                                      </p:to>
                                    </p:set>
                                    <p:animEffect transition="in" filter="blinds(horizontal)">
                                      <p:cBhvr>
                                        <p:cTn id="117" dur="500"/>
                                        <p:tgtEl>
                                          <p:spTgt spid="2">
                                            <p:txEl>
                                              <p:pRg st="9" end="9"/>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2">
                                            <p:txEl>
                                              <p:pRg st="10" end="10"/>
                                            </p:txEl>
                                          </p:spTgt>
                                        </p:tgtEl>
                                        <p:attrNameLst>
                                          <p:attrName>style.visibility</p:attrName>
                                        </p:attrNameLst>
                                      </p:cBhvr>
                                      <p:to>
                                        <p:strVal val="visible"/>
                                      </p:to>
                                    </p:set>
                                    <p:animEffect transition="in" filter="blinds(horizontal)">
                                      <p:cBhvr>
                                        <p:cTn id="122" dur="500"/>
                                        <p:tgtEl>
                                          <p:spTgt spid="2">
                                            <p:txEl>
                                              <p:pRg st="10" end="1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2">
                                            <p:txEl>
                                              <p:pRg st="11" end="11"/>
                                            </p:txEl>
                                          </p:spTgt>
                                        </p:tgtEl>
                                        <p:attrNameLst>
                                          <p:attrName>style.visibility</p:attrName>
                                        </p:attrNameLst>
                                      </p:cBhvr>
                                      <p:to>
                                        <p:strVal val="visible"/>
                                      </p:to>
                                    </p:set>
                                    <p:animEffect transition="in" filter="blinds(horizontal)">
                                      <p:cBhvr>
                                        <p:cTn id="12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Examples of  </a:t>
            </a:r>
            <a:r>
              <a:rPr lang="en-US" dirty="0" smtClean="0"/>
              <a:t>exploratory design</a:t>
            </a:r>
          </a:p>
          <a:p>
            <a:pPr lvl="0"/>
            <a:r>
              <a:rPr lang="en-US" dirty="0" smtClean="0"/>
              <a:t>Space scientists exploring the possibility of existence of living organisms in other planets</a:t>
            </a:r>
          </a:p>
          <a:p>
            <a:pPr lvl="0"/>
            <a:r>
              <a:rPr lang="en-US" dirty="0" smtClean="0"/>
              <a:t>Zoologists/ecologists observing the </a:t>
            </a:r>
            <a:r>
              <a:rPr lang="en-US" dirty="0" err="1" smtClean="0"/>
              <a:t>behaviour</a:t>
            </a:r>
            <a:r>
              <a:rPr lang="en-US" dirty="0" smtClean="0"/>
              <a:t> of wild animals at close quarters in African jungles for ‘Animal Planet’ channel</a:t>
            </a:r>
          </a:p>
          <a:p>
            <a:pPr lvl="0"/>
            <a:r>
              <a:rPr lang="en-US" dirty="0" smtClean="0"/>
              <a:t>A marketing researcher feeling the pulse of rural population to explore the possibility of large scale retailing of micro-oven or computers</a:t>
            </a:r>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dirty="0" smtClean="0"/>
              <a:t>2. Descriptive Design</a:t>
            </a:r>
          </a:p>
          <a:p>
            <a:pPr>
              <a:buNone/>
            </a:pPr>
            <a:r>
              <a:rPr lang="en-US" dirty="0" smtClean="0"/>
              <a:t>	As the name suggests descriptive design describes an organization, industry, people, situation, phenomenon and etc. </a:t>
            </a:r>
          </a:p>
          <a:p>
            <a:r>
              <a:rPr lang="en-US" i="1" dirty="0" smtClean="0"/>
              <a:t>Example:</a:t>
            </a:r>
            <a:endParaRPr lang="en-US" dirty="0" smtClean="0"/>
          </a:p>
          <a:p>
            <a:pPr lvl="0"/>
            <a:r>
              <a:rPr lang="en-US" dirty="0" smtClean="0"/>
              <a:t>To study the market share of a company’s product or services vis-à-vis that of the competitors to devise a strategic plan for further expansion.</a:t>
            </a:r>
          </a:p>
          <a:p>
            <a:pPr lvl="0"/>
            <a:r>
              <a:rPr lang="en-US" dirty="0" smtClean="0"/>
              <a:t>To describe the dealers’ network of a company in respect of their size, turnover, products, infrastructure facilities, workforce and etc for effective management of company-dealers relationship</a:t>
            </a:r>
          </a:p>
          <a:p>
            <a:pPr lvl="0"/>
            <a:r>
              <a:rPr lang="en-US" dirty="0" smtClean="0"/>
              <a:t>To observe the consumers’ </a:t>
            </a:r>
            <a:r>
              <a:rPr lang="en-US" dirty="0" err="1" smtClean="0"/>
              <a:t>behaviour</a:t>
            </a:r>
            <a:r>
              <a:rPr lang="en-US" dirty="0" smtClean="0"/>
              <a:t> towards a particular service for further refinement of the service</a:t>
            </a:r>
          </a:p>
          <a:p>
            <a:pPr>
              <a:buNone/>
            </a:pPr>
            <a:endParaRPr lang="en-US"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3. Diagnostic Design</a:t>
            </a:r>
          </a:p>
          <a:p>
            <a:pPr>
              <a:buNone/>
            </a:pPr>
            <a:endParaRPr lang="en-US" dirty="0" smtClean="0"/>
          </a:p>
          <a:p>
            <a:pPr lvl="0"/>
            <a:r>
              <a:rPr lang="en-US" dirty="0" smtClean="0"/>
              <a:t>Diagnostic design tries to find out the relationships, if any, among the various variables, dimensions or parameters.</a:t>
            </a:r>
          </a:p>
          <a:p>
            <a:pPr lvl="0"/>
            <a:r>
              <a:rPr lang="en-US" dirty="0" smtClean="0"/>
              <a:t>It aims at identifying the causes of a problem to enable the researcher search for a solution</a:t>
            </a:r>
          </a:p>
          <a:p>
            <a:pPr lvl="0"/>
            <a:r>
              <a:rPr lang="en-US" dirty="0" smtClean="0"/>
              <a:t>It helps in testing of hypotheses</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Examples of  </a:t>
            </a:r>
            <a:r>
              <a:rPr lang="en-US" dirty="0" smtClean="0"/>
              <a:t>Diagnostic design are</a:t>
            </a:r>
          </a:p>
          <a:p>
            <a:pPr>
              <a:buNone/>
            </a:pPr>
            <a:endParaRPr lang="en-US" dirty="0" smtClean="0"/>
          </a:p>
          <a:p>
            <a:pPr lvl="0"/>
            <a:r>
              <a:rPr lang="en-US" dirty="0" smtClean="0"/>
              <a:t>To study to reasons for the low/high market share of a particular  product/service</a:t>
            </a:r>
          </a:p>
          <a:p>
            <a:pPr lvl="0"/>
            <a:r>
              <a:rPr lang="en-US" dirty="0" smtClean="0"/>
              <a:t>To find out why the dealers’ interest in a particular product/company is on the decline.</a:t>
            </a:r>
          </a:p>
          <a:p>
            <a:pPr lvl="0"/>
            <a:r>
              <a:rPr lang="en-US" dirty="0" smtClean="0"/>
              <a:t> To understand why the consumers behave in a particular way towards a particular service/product </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lvl="2" indent="-256032">
              <a:spcBef>
                <a:spcPts val="400"/>
              </a:spcBef>
              <a:buClr>
                <a:schemeClr val="accent1"/>
              </a:buClr>
              <a:buSzPct val="68000"/>
              <a:buNone/>
            </a:pPr>
            <a:r>
              <a:rPr lang="en-US" dirty="0" smtClean="0"/>
              <a:t>4</a:t>
            </a:r>
            <a:r>
              <a:rPr lang="en-US" sz="3200" dirty="0" smtClean="0"/>
              <a:t>. Analytical Design</a:t>
            </a:r>
          </a:p>
          <a:p>
            <a:pPr marL="365760" lvl="2" indent="-256032">
              <a:spcBef>
                <a:spcPts val="400"/>
              </a:spcBef>
              <a:buClr>
                <a:schemeClr val="accent1"/>
              </a:buClr>
              <a:buSzPct val="68000"/>
              <a:buNone/>
            </a:pPr>
            <a:endParaRPr lang="en-US" sz="2400" dirty="0" smtClean="0"/>
          </a:p>
          <a:p>
            <a:pPr>
              <a:buNone/>
            </a:pPr>
            <a:r>
              <a:rPr lang="en-US" dirty="0" smtClean="0"/>
              <a:t>	This design is a part of diagnostic design. </a:t>
            </a:r>
          </a:p>
          <a:p>
            <a:pPr>
              <a:buNone/>
            </a:pPr>
            <a:endParaRPr lang="en-US" dirty="0" smtClean="0"/>
          </a:p>
          <a:p>
            <a:pPr>
              <a:buNone/>
            </a:pPr>
            <a:r>
              <a:rPr lang="en-US" dirty="0" smtClean="0"/>
              <a:t>	It is presumed that analysis is a pre-requisite for diagnosis. In medical profession, the physician subjects the patient to a number of tests (analyses) such as measurement of blood pressure, blood/urine sugar, hemoglobin, cholesterol and etc. for diagnosis of the ailment.</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Best’s Definition:</a:t>
            </a:r>
            <a:r>
              <a:rPr lang="en-US" dirty="0" smtClean="0"/>
              <a:t> </a:t>
            </a:r>
          </a:p>
          <a:p>
            <a:pPr>
              <a:buNone/>
            </a:pPr>
            <a:endParaRPr lang="en-US" dirty="0" smtClean="0"/>
          </a:p>
          <a:p>
            <a:pPr>
              <a:buNone/>
            </a:pPr>
            <a:r>
              <a:rPr lang="en-US" dirty="0" smtClean="0"/>
              <a:t>   “Systematic and objective analysis and recording of controlled observations that may lead to the development of generalizations, principles or thesis, resulting in prediction and possible ultimate control of events”. </a:t>
            </a:r>
          </a:p>
          <a:p>
            <a:endParaRPr lang="en-US" dirty="0"/>
          </a:p>
        </p:txBody>
      </p:sp>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Definition of Research</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lvl="2" indent="-256032">
              <a:spcBef>
                <a:spcPts val="400"/>
              </a:spcBef>
              <a:buClr>
                <a:schemeClr val="accent1"/>
              </a:buClr>
              <a:buSzPct val="68000"/>
              <a:buNone/>
            </a:pPr>
            <a:r>
              <a:rPr lang="en-US" dirty="0" smtClean="0"/>
              <a:t>5</a:t>
            </a:r>
            <a:r>
              <a:rPr lang="en-US" sz="3200" dirty="0" smtClean="0"/>
              <a:t>. Causal Research Method</a:t>
            </a:r>
          </a:p>
          <a:p>
            <a:pPr marL="365760" lvl="2" indent="-256032">
              <a:spcBef>
                <a:spcPts val="400"/>
              </a:spcBef>
              <a:buClr>
                <a:schemeClr val="accent1"/>
              </a:buClr>
              <a:buSzPct val="68000"/>
              <a:buNone/>
            </a:pPr>
            <a:endParaRPr lang="en-US" sz="3200" dirty="0" smtClean="0"/>
          </a:p>
          <a:p>
            <a:pPr marL="365760" lvl="2" indent="-256032">
              <a:spcBef>
                <a:spcPts val="400"/>
              </a:spcBef>
              <a:buClr>
                <a:schemeClr val="accent1"/>
              </a:buClr>
              <a:buSzPct val="68000"/>
              <a:buNone/>
            </a:pPr>
            <a:r>
              <a:rPr lang="en-US" sz="3200" dirty="0" smtClean="0"/>
              <a:t>	Known as explanatory research, causal research method is a design to identify cause-and-effect relationships among variables</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lvl="2" indent="-256032">
              <a:spcBef>
                <a:spcPts val="400"/>
              </a:spcBef>
              <a:buClr>
                <a:schemeClr val="accent1"/>
              </a:buClr>
              <a:buSzPct val="68000"/>
              <a:buNone/>
            </a:pPr>
            <a:r>
              <a:rPr lang="en-US" dirty="0" smtClean="0"/>
              <a:t>6</a:t>
            </a:r>
            <a:r>
              <a:rPr lang="en-US" sz="2800" dirty="0" smtClean="0"/>
              <a:t>. Experimental Design</a:t>
            </a:r>
          </a:p>
          <a:p>
            <a:pPr>
              <a:buNone/>
            </a:pPr>
            <a:r>
              <a:rPr lang="en-US" sz="2800" i="1" dirty="0" smtClean="0"/>
              <a:t>	</a:t>
            </a:r>
          </a:p>
          <a:p>
            <a:pPr>
              <a:buNone/>
            </a:pPr>
            <a:r>
              <a:rPr lang="en-US" sz="2800" i="1" dirty="0" smtClean="0"/>
              <a:t>	</a:t>
            </a:r>
            <a:r>
              <a:rPr lang="en-US" i="1" dirty="0" smtClean="0"/>
              <a:t>Experiment</a:t>
            </a:r>
            <a:r>
              <a:rPr lang="en-US" dirty="0" smtClean="0"/>
              <a:t> is a research method in which conditions are controlled so that one or more variables can be manipulated to test a hypothesis. </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Examples of  Experimental design</a:t>
            </a:r>
          </a:p>
          <a:p>
            <a:pPr lvl="0"/>
            <a:endParaRPr lang="en-US" dirty="0" smtClean="0"/>
          </a:p>
          <a:p>
            <a:pPr lvl="0"/>
            <a:r>
              <a:rPr lang="en-US" dirty="0" smtClean="0"/>
              <a:t>A physician administering different medicines on groups of patients to find out the most curative medicine</a:t>
            </a:r>
          </a:p>
          <a:p>
            <a:pPr lvl="0"/>
            <a:endParaRPr lang="en-US" dirty="0" smtClean="0"/>
          </a:p>
          <a:p>
            <a:pPr lvl="0"/>
            <a:r>
              <a:rPr lang="en-US" dirty="0" smtClean="0"/>
              <a:t>An agricultural scientist applying various types of fertilizers in the field to choose the best fertilizer for improvement of yield of a crop</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 case study is an in-depth and thorough </a:t>
            </a:r>
          </a:p>
          <a:p>
            <a:pPr>
              <a:buNone/>
            </a:pPr>
            <a:endParaRPr lang="en-US" dirty="0" smtClean="0"/>
          </a:p>
          <a:p>
            <a:pPr>
              <a:buNone/>
            </a:pPr>
            <a:r>
              <a:rPr lang="en-US" dirty="0" smtClean="0"/>
              <a:t>	study of an organization, a group of people, </a:t>
            </a:r>
          </a:p>
          <a:p>
            <a:pPr>
              <a:buNone/>
            </a:pPr>
            <a:endParaRPr lang="en-US" dirty="0" smtClean="0"/>
          </a:p>
          <a:p>
            <a:pPr>
              <a:buNone/>
            </a:pPr>
            <a:r>
              <a:rPr lang="en-US" dirty="0" smtClean="0"/>
              <a:t>	an industry, an individual or a phenomenon. </a:t>
            </a:r>
          </a:p>
          <a:p>
            <a:pPr>
              <a:buNone/>
            </a:pPr>
            <a:endParaRPr lang="en-US" dirty="0"/>
          </a:p>
        </p:txBody>
      </p:sp>
      <p:sp>
        <p:nvSpPr>
          <p:cNvPr id="3" name="Title 2"/>
          <p:cNvSpPr>
            <a:spLocks noGrp="1"/>
          </p:cNvSpPr>
          <p:nvPr>
            <p:ph type="title"/>
          </p:nvPr>
        </p:nvSpPr>
        <p:spPr/>
        <p:txBody>
          <a:bodyPr/>
          <a:lstStyle/>
          <a:p>
            <a:pPr lvl="1" algn="l" rtl="0">
              <a:spcBef>
                <a:spcPct val="0"/>
              </a:spcBef>
            </a:pPr>
            <a:r>
              <a:rPr lang="en-US" sz="3600" b="1" dirty="0"/>
              <a:t>Case study method</a:t>
            </a:r>
            <a:r>
              <a:rPr lang="en-US" dirty="0"/>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blinds(horizontal)">
                                      <p:cBhvr>
                                        <p:cTn id="15" dur="500"/>
                                        <p:tgtEl>
                                          <p:spTgt spid="2">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blinds(horizontal)">
                                      <p:cBhvr>
                                        <p:cTn id="18"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dirty="0" smtClean="0"/>
              <a:t>	In the sampling method instead of every unit</a:t>
            </a:r>
          </a:p>
          <a:p>
            <a:pPr algn="just">
              <a:buNone/>
            </a:pPr>
            <a:endParaRPr lang="en-US" dirty="0" smtClean="0"/>
          </a:p>
          <a:p>
            <a:pPr algn="just">
              <a:buNone/>
            </a:pPr>
            <a:r>
              <a:rPr lang="en-US" dirty="0" smtClean="0"/>
              <a:t> 	of the population, only a part of the</a:t>
            </a:r>
          </a:p>
          <a:p>
            <a:pPr algn="just">
              <a:buNone/>
            </a:pPr>
            <a:endParaRPr lang="en-US" dirty="0" smtClean="0"/>
          </a:p>
          <a:p>
            <a:pPr algn="just">
              <a:buNone/>
            </a:pPr>
            <a:r>
              <a:rPr lang="en-US" dirty="0" smtClean="0"/>
              <a:t> 	population is studied and conclusions are </a:t>
            </a:r>
          </a:p>
          <a:p>
            <a:pPr algn="just">
              <a:buNone/>
            </a:pPr>
            <a:endParaRPr lang="en-US" dirty="0" smtClean="0"/>
          </a:p>
          <a:p>
            <a:pPr algn="just">
              <a:buNone/>
            </a:pPr>
            <a:r>
              <a:rPr lang="en-US" dirty="0" smtClean="0"/>
              <a:t>	based on the data/information collected from </a:t>
            </a:r>
          </a:p>
          <a:p>
            <a:pPr algn="just">
              <a:buNone/>
            </a:pPr>
            <a:endParaRPr lang="en-US" dirty="0" smtClean="0"/>
          </a:p>
          <a:p>
            <a:pPr algn="just">
              <a:buNone/>
            </a:pPr>
            <a:r>
              <a:rPr lang="en-US" dirty="0" smtClean="0"/>
              <a:t>	that part of the population</a:t>
            </a:r>
            <a:endParaRPr lang="en-US" dirty="0"/>
          </a:p>
        </p:txBody>
      </p:sp>
      <p:sp>
        <p:nvSpPr>
          <p:cNvPr id="3" name="Title 2"/>
          <p:cNvSpPr>
            <a:spLocks noGrp="1"/>
          </p:cNvSpPr>
          <p:nvPr>
            <p:ph type="title"/>
          </p:nvPr>
        </p:nvSpPr>
        <p:spPr/>
        <p:txBody>
          <a:bodyPr/>
          <a:lstStyle/>
          <a:p>
            <a:r>
              <a:rPr lang="en-US" dirty="0" smtClean="0"/>
              <a:t>Sampling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linds(horizontal)">
                                      <p:cBhvr>
                                        <p:cTn id="18" dur="500"/>
                                        <p:tgtEl>
                                          <p:spTgt spid="2">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blinds(horizontal)">
                                      <p:cBhvr>
                                        <p:cTn id="21" dur="500"/>
                                        <p:tgtEl>
                                          <p:spTgt spid="2">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Effect transition="in" filter="blinds(horizontal)">
                                      <p:cBhvr>
                                        <p:cTn id="24"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There are two important principles which govern the theory of sampling</a:t>
            </a:r>
          </a:p>
          <a:p>
            <a:pPr>
              <a:buNone/>
            </a:pPr>
            <a:endParaRPr lang="en-US" dirty="0" smtClean="0"/>
          </a:p>
          <a:p>
            <a:pPr>
              <a:buNone/>
            </a:pPr>
            <a:r>
              <a:rPr lang="en-US" i="1" dirty="0" smtClean="0"/>
              <a:t>	1. Principle of statistical regularity</a:t>
            </a:r>
          </a:p>
          <a:p>
            <a:pPr>
              <a:buNone/>
            </a:pPr>
            <a:r>
              <a:rPr lang="en-US" i="1" dirty="0" smtClean="0"/>
              <a:t>		</a:t>
            </a:r>
          </a:p>
          <a:p>
            <a:pPr>
              <a:buNone/>
            </a:pPr>
            <a:r>
              <a:rPr lang="en-US" i="1" dirty="0" smtClean="0"/>
              <a:t>	2. Principle of ‘Inertia of large numbers’</a:t>
            </a:r>
            <a:endParaRPr lang="en-US" dirty="0"/>
          </a:p>
        </p:txBody>
      </p:sp>
      <p:sp>
        <p:nvSpPr>
          <p:cNvPr id="3" name="Title 2"/>
          <p:cNvSpPr>
            <a:spLocks noGrp="1"/>
          </p:cNvSpPr>
          <p:nvPr>
            <p:ph type="title"/>
          </p:nvPr>
        </p:nvSpPr>
        <p:spPr/>
        <p:txBody>
          <a:bodyPr/>
          <a:lstStyle/>
          <a:p>
            <a:r>
              <a:rPr lang="en-US" dirty="0" smtClean="0"/>
              <a:t>Principles of sampling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pPr>
              <a:buNone/>
            </a:pPr>
            <a:r>
              <a:rPr lang="en-US" dirty="0" smtClean="0"/>
              <a:t>	The law of statistical regularity states that ‘a moderately large number of items chosen at random from a large group, are almost sure on the average to possess the characteristics of the large group’. </a:t>
            </a: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i="1" dirty="0" smtClean="0"/>
              <a:t>	</a:t>
            </a:r>
            <a:br>
              <a:rPr lang="en-US" i="1" dirty="0" smtClean="0"/>
            </a:br>
            <a:r>
              <a:rPr lang="en-US" i="1" dirty="0" smtClean="0"/>
              <a:t>1. Principle of statistical regularity</a:t>
            </a:r>
            <a:br>
              <a:rPr lang="en-US" i="1" dirty="0" smtClean="0"/>
            </a:b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smtClean="0"/>
              <a:t>	It states that, other things being equal, larger the size of the sample, more accurate the results are likely to be. </a:t>
            </a:r>
          </a:p>
          <a:p>
            <a:pPr lvl="0">
              <a:buNone/>
            </a:pPr>
            <a:endParaRPr lang="en-US" dirty="0" smtClean="0"/>
          </a:p>
          <a:p>
            <a:pPr lvl="0">
              <a:buNone/>
            </a:pPr>
            <a:r>
              <a:rPr lang="en-US" dirty="0" smtClean="0"/>
              <a:t>	This points out to the fact that conclusion drawn based on a larger sample is more reliable than that of a smaller sample.</a:t>
            </a:r>
          </a:p>
          <a:p>
            <a:pPr>
              <a:buNone/>
            </a:pPr>
            <a:endParaRPr lang="en-US" dirty="0"/>
          </a:p>
        </p:txBody>
      </p:sp>
      <p:sp>
        <p:nvSpPr>
          <p:cNvPr id="3" name="Title 2"/>
          <p:cNvSpPr>
            <a:spLocks noGrp="1"/>
          </p:cNvSpPr>
          <p:nvPr>
            <p:ph type="title"/>
          </p:nvPr>
        </p:nvSpPr>
        <p:spPr/>
        <p:txBody>
          <a:bodyPr>
            <a:normAutofit fontScale="90000"/>
          </a:bodyPr>
          <a:lstStyle/>
          <a:p>
            <a:r>
              <a:rPr lang="en-US" i="1" dirty="0" smtClean="0"/>
              <a:t>2. Principle of ‘Inertia of large numbers’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smtClean="0">
                <a:solidFill>
                  <a:srgbClr val="FF0000"/>
                </a:solidFill>
              </a:rPr>
              <a:t>Population:</a:t>
            </a:r>
            <a:r>
              <a:rPr lang="en-US" dirty="0" smtClean="0">
                <a:solidFill>
                  <a:srgbClr val="FF0000"/>
                </a:solidFill>
              </a:rPr>
              <a:t> </a:t>
            </a:r>
            <a:r>
              <a:rPr lang="en-US" dirty="0" smtClean="0"/>
              <a:t>A population is the total collection of elements/units about which some inferences are drawn. It is also known as universes. </a:t>
            </a:r>
          </a:p>
          <a:p>
            <a:r>
              <a:rPr lang="en-US" i="1" dirty="0" smtClean="0">
                <a:solidFill>
                  <a:schemeClr val="accent2"/>
                </a:solidFill>
              </a:rPr>
              <a:t>Finite population:</a:t>
            </a:r>
            <a:r>
              <a:rPr lang="en-US" i="1" dirty="0" smtClean="0"/>
              <a:t> </a:t>
            </a:r>
            <a:r>
              <a:rPr lang="en-US" dirty="0" smtClean="0"/>
              <a:t>If the number of elements/units in a population is limited and accessible to the researcher for data collection, it is known as a finite population (car manufacturers in a country, exclusive dealers of a popular brand of white goods, students in a class)</a:t>
            </a:r>
          </a:p>
          <a:p>
            <a:endParaRPr lang="en-US" dirty="0"/>
          </a:p>
        </p:txBody>
      </p:sp>
      <p:sp>
        <p:nvSpPr>
          <p:cNvPr id="3" name="Title 2"/>
          <p:cNvSpPr>
            <a:spLocks noGrp="1"/>
          </p:cNvSpPr>
          <p:nvPr>
            <p:ph type="title"/>
          </p:nvPr>
        </p:nvSpPr>
        <p:spPr/>
        <p:txBody>
          <a:bodyPr/>
          <a:lstStyle/>
          <a:p>
            <a:r>
              <a:rPr lang="en-US" dirty="0" smtClean="0"/>
              <a:t>Terms used in Sampling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blinds(horizontal)">
                                      <p:cBhvr>
                                        <p:cTn id="2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solidFill>
                  <a:schemeClr val="accent2"/>
                </a:solidFill>
              </a:rPr>
              <a:t>Infinite population:</a:t>
            </a:r>
            <a:r>
              <a:rPr lang="en-US" dirty="0" smtClean="0">
                <a:solidFill>
                  <a:schemeClr val="accent2"/>
                </a:solidFill>
              </a:rPr>
              <a:t> </a:t>
            </a:r>
            <a:r>
              <a:rPr lang="en-US" dirty="0" smtClean="0"/>
              <a:t>If the researcher has no definite idea of the total number of units of a population and accessibility to all the units is not easy for data collection it is an infinite population (TV viewers, bicycle owners, black money launderers, drug addicts, cell-phone users in a city, income tax evaders, customers of a departmental store or consumers of pizza)</a:t>
            </a:r>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Research is a systematic or scientific investigation</a:t>
            </a:r>
          </a:p>
          <a:p>
            <a:pPr lvl="0"/>
            <a:r>
              <a:rPr lang="en-US" dirty="0" smtClean="0"/>
              <a:t>to search for solutions to the existing and future problems</a:t>
            </a:r>
          </a:p>
          <a:p>
            <a:pPr lvl="0"/>
            <a:r>
              <a:rPr lang="en-US" dirty="0" smtClean="0"/>
              <a:t>to establish relationship, if any, among variables and</a:t>
            </a:r>
          </a:p>
          <a:p>
            <a:pPr lvl="0"/>
            <a:r>
              <a:rPr lang="en-US" dirty="0" smtClean="0"/>
              <a:t>to find something new to increase our knowledge</a:t>
            </a:r>
          </a:p>
          <a:p>
            <a:endParaRPr lang="en-US" dirty="0"/>
          </a:p>
        </p:txBody>
      </p:sp>
      <p:sp>
        <p:nvSpPr>
          <p:cNvPr id="2" name="Title 1"/>
          <p:cNvSpPr>
            <a:spLocks noGrp="1"/>
          </p:cNvSpPr>
          <p:nvPr>
            <p:ph type="title"/>
          </p:nvPr>
        </p:nvSpPr>
        <p:spPr/>
        <p:txBody>
          <a:bodyPr/>
          <a:lstStyle/>
          <a:p>
            <a:r>
              <a:rPr lang="en-US" b="1" dirty="0" smtClean="0"/>
              <a:t>What is Research?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i="1" dirty="0" smtClean="0">
                <a:solidFill>
                  <a:schemeClr val="accent2"/>
                </a:solidFill>
              </a:rPr>
              <a:t>Target population:</a:t>
            </a:r>
            <a:r>
              <a:rPr lang="en-US" dirty="0" smtClean="0">
                <a:solidFill>
                  <a:schemeClr val="accent2"/>
                </a:solidFill>
              </a:rPr>
              <a:t> </a:t>
            </a:r>
            <a:r>
              <a:rPr lang="en-US" dirty="0" smtClean="0"/>
              <a:t>It is part of the total population about which the study is concentrated (users of a particular network among the mobile phone owners, students with commerce degree among the MBA students, computer-savvy employees in an organization or post-graduates among the call-centre employees).</a:t>
            </a:r>
          </a:p>
          <a:p>
            <a:r>
              <a:rPr lang="en-US" i="1" dirty="0" smtClean="0">
                <a:solidFill>
                  <a:schemeClr val="accent2"/>
                </a:solidFill>
              </a:rPr>
              <a:t>Subject:</a:t>
            </a:r>
            <a:r>
              <a:rPr lang="en-US" dirty="0" smtClean="0">
                <a:solidFill>
                  <a:schemeClr val="accent2"/>
                </a:solidFill>
              </a:rPr>
              <a:t> </a:t>
            </a:r>
            <a:r>
              <a:rPr lang="en-US" dirty="0" smtClean="0"/>
              <a:t>It is a single member of a sample as element in population.</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i="1" dirty="0" smtClean="0">
                <a:solidFill>
                  <a:schemeClr val="accent2"/>
                </a:solidFill>
              </a:rPr>
              <a:t>Census:</a:t>
            </a:r>
            <a:r>
              <a:rPr lang="en-US" dirty="0" smtClean="0">
                <a:solidFill>
                  <a:schemeClr val="accent2"/>
                </a:solidFill>
              </a:rPr>
              <a:t> </a:t>
            </a:r>
            <a:r>
              <a:rPr lang="en-US" dirty="0" smtClean="0"/>
              <a:t>It is the study or collection of information/data from all the units/elements of a population.</a:t>
            </a:r>
          </a:p>
          <a:p>
            <a:r>
              <a:rPr lang="en-US" i="1" dirty="0" smtClean="0">
                <a:solidFill>
                  <a:schemeClr val="accent2"/>
                </a:solidFill>
              </a:rPr>
              <a:t>Sample:</a:t>
            </a:r>
            <a:r>
              <a:rPr lang="en-US" dirty="0" smtClean="0">
                <a:solidFill>
                  <a:schemeClr val="accent2"/>
                </a:solidFill>
              </a:rPr>
              <a:t> </a:t>
            </a:r>
            <a:r>
              <a:rPr lang="en-US" dirty="0" smtClean="0"/>
              <a:t>A sample is the portion of the population which is supposed to truly represent the population. Some of the cancer-patients in the medical research, few of the mango trees in an orchard for the horticultural research, a group of customers of a store in the CRM study, a section of the students in a class in the teaching method study, a small number of bolts/nuts in the quality control research or a handful of rice grains from a bagful of rice constitute a sample.</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i="1" dirty="0" smtClean="0">
                <a:solidFill>
                  <a:schemeClr val="accent2"/>
                </a:solidFill>
              </a:rPr>
              <a:t>Sampling: </a:t>
            </a:r>
            <a:r>
              <a:rPr lang="en-US" dirty="0" smtClean="0"/>
              <a:t>It is the process of selection of a sample (a part of the population) with a view to obtain information or draw inference about a population. </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i="1" dirty="0" smtClean="0">
                <a:solidFill>
                  <a:schemeClr val="accent2"/>
                </a:solidFill>
              </a:rPr>
              <a:t>Sampling Technique/Design:</a:t>
            </a:r>
            <a:r>
              <a:rPr lang="en-US" dirty="0" smtClean="0"/>
              <a:t> It is the procedure adopted to select a sample (probability or non- probability)</a:t>
            </a:r>
          </a:p>
          <a:p>
            <a:r>
              <a:rPr lang="en-US" i="1" dirty="0" smtClean="0">
                <a:solidFill>
                  <a:schemeClr val="accent2"/>
                </a:solidFill>
              </a:rPr>
              <a:t>Sampling frame:</a:t>
            </a:r>
            <a:r>
              <a:rPr lang="en-US" dirty="0" smtClean="0">
                <a:solidFill>
                  <a:schemeClr val="accent2"/>
                </a:solidFill>
              </a:rPr>
              <a:t> </a:t>
            </a:r>
            <a:r>
              <a:rPr lang="en-US" dirty="0" smtClean="0"/>
              <a:t>It is a list containing all sampling units from which the sample is to be drawn. In finding out the satisfaction level of customers of BSNL in Coimbatore, the Coimbatore Telephone Directory is the sampling frame. In studying the performance level of a particular brand of car the list of buyers maintained by the dealer is the sampling frame. For the study on income tax payers, the list of IT payers maintained at It office is the sampling frame</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smtClean="0">
                <a:solidFill>
                  <a:schemeClr val="accent2"/>
                </a:solidFill>
              </a:rPr>
              <a:t>Sampling fraction:</a:t>
            </a:r>
            <a:r>
              <a:rPr lang="en-US" dirty="0" smtClean="0">
                <a:solidFill>
                  <a:schemeClr val="accent2"/>
                </a:solidFill>
              </a:rPr>
              <a:t> </a:t>
            </a:r>
            <a:r>
              <a:rPr lang="en-US" dirty="0" smtClean="0"/>
              <a:t>It is expressed as n/N where   ‘n ’ is the sample size and ‘N’ is the population size. </a:t>
            </a:r>
          </a:p>
          <a:p>
            <a:r>
              <a:rPr lang="en-US" i="1" dirty="0" smtClean="0">
                <a:solidFill>
                  <a:schemeClr val="accent2"/>
                </a:solidFill>
              </a:rPr>
              <a:t>Estimator</a:t>
            </a:r>
            <a:r>
              <a:rPr lang="en-US" dirty="0" smtClean="0">
                <a:solidFill>
                  <a:schemeClr val="accent2"/>
                </a:solidFill>
              </a:rPr>
              <a:t>: </a:t>
            </a:r>
            <a:r>
              <a:rPr lang="en-US" dirty="0" smtClean="0"/>
              <a:t>Any sample statistic that is used to estimate a population parameter is called  an estimator. That is, an estimator is a sample statistic used to estimate a population parameter. Example: The sample mean  can be a an estimator of the population mean µ.</a:t>
            </a:r>
          </a:p>
          <a:p>
            <a:r>
              <a:rPr lang="en-US" i="1" dirty="0" smtClean="0">
                <a:solidFill>
                  <a:schemeClr val="accent2"/>
                </a:solidFill>
              </a:rPr>
              <a:t>Estimate</a:t>
            </a:r>
            <a:r>
              <a:rPr lang="en-US" dirty="0" smtClean="0">
                <a:solidFill>
                  <a:schemeClr val="accent2"/>
                </a:solidFill>
              </a:rPr>
              <a:t>: </a:t>
            </a:r>
            <a:r>
              <a:rPr lang="en-US" dirty="0" smtClean="0"/>
              <a:t>An estimate is a specific numerical value of the estimator. That is, an estimate is a specific observed value of a statistic.</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blinds(horizontal)">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blinds(horizontal)">
                                      <p:cBhvr>
                                        <p:cTn id="3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 parameter is a characteristic of a population, whereas a statistic is a characteristic of a sample.</a:t>
            </a:r>
          </a:p>
          <a:p>
            <a:pPr>
              <a:buNone/>
            </a:pPr>
            <a:endParaRPr lang="en-US" dirty="0" smtClean="0"/>
          </a:p>
          <a:p>
            <a:pPr>
              <a:buNone/>
            </a:pPr>
            <a:r>
              <a:rPr lang="en-US" dirty="0" smtClean="0"/>
              <a:t>	Parameters are characteristics which describe a population. Statistics are characteristics which describe a sample. Mean, Variance, S.D. and etc are the characteristics to describe a population or sample</a:t>
            </a:r>
          </a:p>
          <a:p>
            <a:pPr>
              <a:buNone/>
            </a:pPr>
            <a:r>
              <a:rPr lang="en-US" dirty="0" smtClean="0"/>
              <a:t>							</a:t>
            </a:r>
            <a:r>
              <a:rPr lang="en-US" sz="1400" dirty="0" smtClean="0">
                <a:solidFill>
                  <a:schemeClr val="accent2"/>
                </a:solidFill>
              </a:rPr>
              <a:t>show table 6.1 in chapter 6</a:t>
            </a:r>
            <a:endParaRPr lang="en-US" sz="1400" dirty="0">
              <a:solidFill>
                <a:schemeClr val="accent2"/>
              </a:solidFill>
            </a:endParaRPr>
          </a:p>
        </p:txBody>
      </p:sp>
      <p:sp>
        <p:nvSpPr>
          <p:cNvPr id="3" name="Title 2"/>
          <p:cNvSpPr>
            <a:spLocks noGrp="1"/>
          </p:cNvSpPr>
          <p:nvPr>
            <p:ph type="title"/>
          </p:nvPr>
        </p:nvSpPr>
        <p:spPr/>
        <p:txBody>
          <a:bodyPr/>
          <a:lstStyle/>
          <a:p>
            <a:r>
              <a:rPr lang="en-US" i="1" dirty="0" smtClean="0"/>
              <a:t>Parameters vs. Statistics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These </a:t>
            </a:r>
            <a:r>
              <a:rPr lang="en-US" dirty="0" smtClean="0"/>
              <a:t>are a few sequential steps in taking samples.</a:t>
            </a:r>
          </a:p>
          <a:p>
            <a:pPr lvl="0"/>
            <a:r>
              <a:rPr lang="en-US" dirty="0" smtClean="0"/>
              <a:t>Deciding the target population</a:t>
            </a:r>
          </a:p>
          <a:p>
            <a:pPr lvl="0"/>
            <a:r>
              <a:rPr lang="en-US" dirty="0" smtClean="0"/>
              <a:t>Identifying the parameters of interest (mean, variance, proportion etc)</a:t>
            </a:r>
          </a:p>
          <a:p>
            <a:pPr lvl="0"/>
            <a:r>
              <a:rPr lang="en-US" dirty="0" smtClean="0"/>
              <a:t>Selecting the sampling frame</a:t>
            </a:r>
          </a:p>
          <a:p>
            <a:pPr lvl="0"/>
            <a:r>
              <a:rPr lang="en-US" dirty="0" smtClean="0"/>
              <a:t>Finalizing the appropriate sampling method</a:t>
            </a:r>
          </a:p>
          <a:p>
            <a:pPr lvl="0"/>
            <a:r>
              <a:rPr lang="en-US" dirty="0" smtClean="0"/>
              <a:t>Fixing the sample size</a:t>
            </a:r>
          </a:p>
          <a:p>
            <a:pPr lvl="0"/>
            <a:r>
              <a:rPr lang="en-US" dirty="0" smtClean="0"/>
              <a:t>Executing the sampling process</a:t>
            </a:r>
          </a:p>
          <a:p>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Steps in the sampling process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a:t>
            </a:r>
            <a:r>
              <a:rPr lang="en-US" dirty="0" smtClean="0"/>
              <a:t>different types or methods of sampling are governed by two factors </a:t>
            </a:r>
            <a:endParaRPr lang="en-US" dirty="0" smtClean="0"/>
          </a:p>
          <a:p>
            <a:pPr>
              <a:buNone/>
            </a:pPr>
            <a:endParaRPr lang="en-US" dirty="0" smtClean="0"/>
          </a:p>
          <a:p>
            <a:pPr marL="624078" indent="-514350">
              <a:buAutoNum type="arabicPeriod"/>
            </a:pPr>
            <a:r>
              <a:rPr lang="en-US" i="1" dirty="0" smtClean="0">
                <a:solidFill>
                  <a:srgbClr val="FF0000"/>
                </a:solidFill>
              </a:rPr>
              <a:t>Basis </a:t>
            </a:r>
            <a:r>
              <a:rPr lang="en-US" i="1" dirty="0" smtClean="0">
                <a:solidFill>
                  <a:srgbClr val="FF0000"/>
                </a:solidFill>
              </a:rPr>
              <a:t>of representation</a:t>
            </a:r>
            <a:r>
              <a:rPr lang="en-US" dirty="0" smtClean="0">
                <a:solidFill>
                  <a:srgbClr val="FF0000"/>
                </a:solidFill>
              </a:rPr>
              <a:t>: </a:t>
            </a:r>
            <a:r>
              <a:rPr lang="en-US" dirty="0" smtClean="0"/>
              <a:t>The sample may be a probability sample or a non-probability sample</a:t>
            </a:r>
            <a:r>
              <a:rPr lang="en-US" dirty="0" smtClean="0"/>
              <a:t>.</a:t>
            </a:r>
          </a:p>
          <a:p>
            <a:pPr marL="624078" indent="-514350">
              <a:buNone/>
            </a:pPr>
            <a:endParaRPr lang="en-US" dirty="0" smtClean="0">
              <a:solidFill>
                <a:srgbClr val="FF0000"/>
              </a:solidFill>
            </a:endParaRPr>
          </a:p>
          <a:p>
            <a:pPr marL="624078" indent="-514350">
              <a:buAutoNum type="arabicPeriod"/>
            </a:pPr>
            <a:r>
              <a:rPr lang="en-US" i="1" dirty="0" smtClean="0">
                <a:solidFill>
                  <a:srgbClr val="FF0000"/>
                </a:solidFill>
              </a:rPr>
              <a:t>Technique </a:t>
            </a:r>
            <a:r>
              <a:rPr lang="en-US" i="1" dirty="0" smtClean="0">
                <a:solidFill>
                  <a:srgbClr val="FF0000"/>
                </a:solidFill>
              </a:rPr>
              <a:t>of selection of units:</a:t>
            </a:r>
            <a:r>
              <a:rPr lang="en-US" dirty="0" smtClean="0">
                <a:solidFill>
                  <a:srgbClr val="FF0000"/>
                </a:solidFill>
              </a:rPr>
              <a:t> </a:t>
            </a:r>
            <a:r>
              <a:rPr lang="en-US" dirty="0" smtClean="0"/>
              <a:t>The sampling may be either unrestricted or restricted. </a:t>
            </a:r>
            <a:endParaRPr lang="en-US" dirty="0"/>
          </a:p>
        </p:txBody>
      </p:sp>
      <p:sp>
        <p:nvSpPr>
          <p:cNvPr id="3" name="Title 2"/>
          <p:cNvSpPr>
            <a:spLocks noGrp="1"/>
          </p:cNvSpPr>
          <p:nvPr>
            <p:ph type="title"/>
          </p:nvPr>
        </p:nvSpPr>
        <p:spPr/>
        <p:txBody>
          <a:bodyPr>
            <a:normAutofit fontScale="90000"/>
          </a:bodyPr>
          <a:lstStyle/>
          <a:p>
            <a:r>
              <a:rPr lang="en-US" dirty="0" smtClean="0"/>
              <a:t>Sampling designs: (Sampling techniques or sampling methods)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a:t>
            </a:r>
            <a:r>
              <a:rPr lang="en-US" dirty="0" smtClean="0"/>
              <a:t>various sampling methods are shown in the </a:t>
            </a:r>
            <a:r>
              <a:rPr lang="en-US" dirty="0" smtClean="0"/>
              <a:t>following table</a:t>
            </a:r>
          </a:p>
          <a:p>
            <a:pPr>
              <a:buNone/>
            </a:pPr>
            <a:endParaRPr lang="en-US" dirty="0" smtClean="0"/>
          </a:p>
          <a:p>
            <a:pPr>
              <a:buNone/>
            </a:pPr>
            <a:r>
              <a:rPr lang="en-US" dirty="0" smtClean="0"/>
              <a:t>	</a:t>
            </a:r>
            <a:r>
              <a:rPr lang="en-US" sz="2000" dirty="0" smtClean="0">
                <a:solidFill>
                  <a:srgbClr val="FF0000"/>
                </a:solidFill>
              </a:rPr>
              <a:t>show Table 6.2 chapter 6</a:t>
            </a:r>
            <a:endParaRPr lang="en-US" sz="2000" dirty="0">
              <a:solidFill>
                <a:srgbClr val="FF0000"/>
              </a:solidFill>
            </a:endParaRPr>
          </a:p>
        </p:txBody>
      </p:sp>
      <p:sp>
        <p:nvSpPr>
          <p:cNvPr id="3" name="Title 2"/>
          <p:cNvSpPr>
            <a:spLocks noGrp="1"/>
          </p:cNvSpPr>
          <p:nvPr>
            <p:ph type="title"/>
          </p:nvPr>
        </p:nvSpPr>
        <p:spPr/>
        <p:txBody>
          <a:bodyPr/>
          <a:lstStyle/>
          <a:p>
            <a:r>
              <a:rPr lang="en-US" dirty="0" smtClean="0"/>
              <a:t>Table of </a:t>
            </a:r>
            <a:r>
              <a:rPr lang="en-US" dirty="0" smtClean="0"/>
              <a:t>Sampling methods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This </a:t>
            </a:r>
            <a:r>
              <a:rPr lang="en-US" dirty="0" smtClean="0"/>
              <a:t>refers to the sampling technique in which each and every item of the population is given an equal chance of being included in the sample</a:t>
            </a:r>
            <a:r>
              <a:rPr lang="en-US" dirty="0" smtClean="0"/>
              <a:t>.</a:t>
            </a:r>
          </a:p>
          <a:p>
            <a:pPr>
              <a:buNone/>
            </a:pPr>
            <a:endParaRPr lang="en-US" dirty="0" smtClean="0"/>
          </a:p>
          <a:p>
            <a:pPr>
              <a:buNone/>
            </a:pPr>
            <a:r>
              <a:rPr lang="en-US" dirty="0" smtClean="0"/>
              <a:t>	That </a:t>
            </a:r>
            <a:r>
              <a:rPr lang="en-US" dirty="0" smtClean="0"/>
              <a:t>is why, random sampling is sometimes </a:t>
            </a:r>
            <a:r>
              <a:rPr lang="en-US" dirty="0" err="1" smtClean="0"/>
              <a:t>refered</a:t>
            </a:r>
            <a:r>
              <a:rPr lang="en-US" dirty="0" smtClean="0"/>
              <a:t> to as ‘representative sampling’. </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Probability </a:t>
            </a:r>
            <a:r>
              <a:rPr lang="en-US" dirty="0" smtClean="0"/>
              <a:t>Sampling</a:t>
            </a:r>
            <a:br>
              <a:rPr lang="en-US" dirty="0" smtClean="0"/>
            </a:br>
            <a:r>
              <a:rPr lang="en-US" i="1" dirty="0" smtClean="0"/>
              <a:t>(</a:t>
            </a:r>
            <a:r>
              <a:rPr lang="en-US" i="1" dirty="0" err="1" smtClean="0"/>
              <a:t>i</a:t>
            </a:r>
            <a:r>
              <a:rPr lang="en-US" i="1" dirty="0" smtClean="0"/>
              <a:t>) Simple random sampling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fontScale="25000" lnSpcReduction="20000"/>
          </a:bodyPr>
          <a:lstStyle/>
          <a:p>
            <a:pPr lvl="0"/>
            <a:r>
              <a:rPr lang="en-US" sz="6400" dirty="0" smtClean="0"/>
              <a:t>A medical scientist researching to invent/ discover a medicine to cure cancer. Here cancer is the problem and the new medicine is the solution</a:t>
            </a:r>
          </a:p>
          <a:p>
            <a:pPr lvl="0">
              <a:buNone/>
            </a:pPr>
            <a:endParaRPr lang="en-US" sz="6400" dirty="0" smtClean="0"/>
          </a:p>
          <a:p>
            <a:pPr lvl="0"/>
            <a:r>
              <a:rPr lang="en-US" sz="6400" dirty="0" smtClean="0"/>
              <a:t>A horticulturist engaging in research to find a suitable chemical/method to improve the </a:t>
            </a:r>
            <a:r>
              <a:rPr lang="en-US" sz="6400" dirty="0" err="1" smtClean="0"/>
              <a:t>colour</a:t>
            </a:r>
            <a:r>
              <a:rPr lang="en-US" sz="6400" dirty="0" smtClean="0"/>
              <a:t> of the apple. In this case dull </a:t>
            </a:r>
            <a:r>
              <a:rPr lang="en-US" sz="6400" dirty="0" err="1" smtClean="0"/>
              <a:t>colour</a:t>
            </a:r>
            <a:r>
              <a:rPr lang="en-US" sz="6400" dirty="0" smtClean="0"/>
              <a:t> is the problem and the new chemical/method is the solution. </a:t>
            </a:r>
          </a:p>
          <a:p>
            <a:pPr lvl="0"/>
            <a:endParaRPr lang="en-US" sz="6400" dirty="0" smtClean="0"/>
          </a:p>
          <a:p>
            <a:pPr lvl="0"/>
            <a:r>
              <a:rPr lang="en-US" sz="6400" dirty="0" smtClean="0"/>
              <a:t>A design engineer in a car manufacturing company trying to modify the engine to reduce fuel consumption. Here, the problem is  higher consumption of fuel and the solution is new engine design. </a:t>
            </a:r>
          </a:p>
          <a:p>
            <a:pPr lvl="0"/>
            <a:endParaRPr lang="en-US" sz="6400" dirty="0" smtClean="0"/>
          </a:p>
          <a:p>
            <a:pPr lvl="0"/>
            <a:r>
              <a:rPr lang="en-US" sz="6400" dirty="0" smtClean="0"/>
              <a:t>The marketing team looking out for a new promotional </a:t>
            </a:r>
            <a:r>
              <a:rPr lang="en-US" sz="6400" dirty="0" err="1" smtClean="0"/>
              <a:t>programme</a:t>
            </a:r>
            <a:r>
              <a:rPr lang="en-US" sz="6400" dirty="0" smtClean="0"/>
              <a:t> to improve sales :</a:t>
            </a:r>
          </a:p>
          <a:p>
            <a:pPr>
              <a:buNone/>
            </a:pPr>
            <a:r>
              <a:rPr lang="en-US" sz="6400" dirty="0" smtClean="0"/>
              <a:t>	Problem: Poor sales</a:t>
            </a:r>
          </a:p>
          <a:p>
            <a:pPr>
              <a:buNone/>
            </a:pPr>
            <a:r>
              <a:rPr lang="en-US" sz="6400" dirty="0" smtClean="0"/>
              <a:t>	Solution: New promotional </a:t>
            </a:r>
            <a:r>
              <a:rPr lang="en-US" sz="6400" dirty="0" err="1" smtClean="0"/>
              <a:t>programme</a:t>
            </a:r>
            <a:endParaRPr lang="en-US" sz="6400" dirty="0" smtClean="0"/>
          </a:p>
          <a:p>
            <a:pPr>
              <a:buNone/>
            </a:pPr>
            <a:endParaRPr lang="en-US" sz="6400" dirty="0" smtClean="0"/>
          </a:p>
          <a:p>
            <a:pPr lvl="0"/>
            <a:r>
              <a:rPr lang="en-US" sz="6400" dirty="0" smtClean="0"/>
              <a:t>The personnel manager in a star hotel searching for appropriate incentives</a:t>
            </a:r>
          </a:p>
          <a:p>
            <a:pPr>
              <a:buNone/>
            </a:pPr>
            <a:r>
              <a:rPr lang="en-US" sz="6400" dirty="0" smtClean="0"/>
              <a:t>	Problem: Lack of motivation or low morale</a:t>
            </a:r>
          </a:p>
          <a:p>
            <a:pPr>
              <a:buNone/>
            </a:pPr>
            <a:r>
              <a:rPr lang="en-US" sz="6400" dirty="0" smtClean="0"/>
              <a:t>	Solution: Appropriate incentive</a:t>
            </a:r>
          </a:p>
          <a:p>
            <a:pPr>
              <a:buNone/>
            </a:pPr>
            <a:endParaRPr lang="en-US" sz="6400" dirty="0" smtClean="0"/>
          </a:p>
          <a:p>
            <a:pPr lvl="0"/>
            <a:r>
              <a:rPr lang="en-US" sz="6400" dirty="0" smtClean="0"/>
              <a:t>A financial analyst searching for a simple way of calculating VAT</a:t>
            </a:r>
          </a:p>
          <a:p>
            <a:pPr>
              <a:buNone/>
            </a:pPr>
            <a:r>
              <a:rPr lang="en-US" sz="6400" dirty="0" smtClean="0"/>
              <a:t>	Problem: Complex way of calculating VAT</a:t>
            </a:r>
          </a:p>
          <a:p>
            <a:pPr>
              <a:buNone/>
            </a:pPr>
            <a:r>
              <a:rPr lang="en-US" sz="6400" dirty="0" smtClean="0"/>
              <a:t>	Solution: A simple procedure of calculating VAT</a:t>
            </a:r>
          </a:p>
          <a:p>
            <a:endParaRPr lang="en-US" dirty="0"/>
          </a:p>
        </p:txBody>
      </p:sp>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Searching for solutions to problems - Examples</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amond(in)">
                                      <p:cBhvr>
                                        <p:cTn id="22" dur="2000"/>
                                        <p:tgtEl>
                                          <p:spTgt spid="3">
                                            <p:txEl>
                                              <p:pRg st="6" end="6"/>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diamond(in)">
                                      <p:cBhvr>
                                        <p:cTn id="25" dur="2000"/>
                                        <p:tgtEl>
                                          <p:spTgt spid="3">
                                            <p:txEl>
                                              <p:pRg st="7" end="7"/>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diamond(in)">
                                      <p:cBhvr>
                                        <p:cTn id="28" dur="20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blinds(horizontal)">
                                      <p:cBhvr>
                                        <p:cTn id="33" dur="500"/>
                                        <p:tgtEl>
                                          <p:spTgt spid="3">
                                            <p:txEl>
                                              <p:pRg st="10" end="10"/>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blinds(horizontal)">
                                      <p:cBhvr>
                                        <p:cTn id="36" dur="500"/>
                                        <p:tgtEl>
                                          <p:spTgt spid="3">
                                            <p:txEl>
                                              <p:pRg st="11" end="11"/>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blinds(horizontal)">
                                      <p:cBhvr>
                                        <p:cTn id="39" dur="500"/>
                                        <p:tgtEl>
                                          <p:spTgt spid="3">
                                            <p:txEl>
                                              <p:pRg st="12" end="1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animEffect transition="in" filter="box(in)">
                                      <p:cBhvr>
                                        <p:cTn id="44" dur="500"/>
                                        <p:tgtEl>
                                          <p:spTgt spid="3">
                                            <p:txEl>
                                              <p:pRg st="14" end="14"/>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box(in)">
                                      <p:cBhvr>
                                        <p:cTn id="47" dur="500"/>
                                        <p:tgtEl>
                                          <p:spTgt spid="3">
                                            <p:txEl>
                                              <p:pRg st="15" end="15"/>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3">
                                            <p:txEl>
                                              <p:pRg st="16" end="16"/>
                                            </p:txEl>
                                          </p:spTgt>
                                        </p:tgtEl>
                                        <p:attrNameLst>
                                          <p:attrName>style.visibility</p:attrName>
                                        </p:attrNameLst>
                                      </p:cBhvr>
                                      <p:to>
                                        <p:strVal val="visible"/>
                                      </p:to>
                                    </p:set>
                                    <p:animEffect transition="in" filter="box(in)">
                                      <p:cBhvr>
                                        <p:cTn id="50"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i="1" dirty="0" smtClean="0">
                <a:solidFill>
                  <a:srgbClr val="FF0000"/>
                </a:solidFill>
              </a:rPr>
              <a:t>Methods </a:t>
            </a:r>
            <a:r>
              <a:rPr lang="en-US" i="1" dirty="0" smtClean="0">
                <a:solidFill>
                  <a:srgbClr val="FF0000"/>
                </a:solidFill>
              </a:rPr>
              <a:t>of </a:t>
            </a:r>
            <a:r>
              <a:rPr lang="en-US" i="1" dirty="0" smtClean="0">
                <a:solidFill>
                  <a:srgbClr val="FF0000"/>
                </a:solidFill>
              </a:rPr>
              <a:t>obtaining simple random </a:t>
            </a:r>
            <a:r>
              <a:rPr lang="en-US" i="1" dirty="0" smtClean="0">
                <a:solidFill>
                  <a:srgbClr val="FF0000"/>
                </a:solidFill>
              </a:rPr>
              <a:t>samples</a:t>
            </a:r>
          </a:p>
          <a:p>
            <a:pPr marL="624078" lvl="0" indent="-514350">
              <a:buAutoNum type="alphaUcPeriod"/>
            </a:pPr>
            <a:r>
              <a:rPr lang="en-US" i="1" dirty="0" smtClean="0"/>
              <a:t>Lottery </a:t>
            </a:r>
            <a:r>
              <a:rPr lang="en-US" i="1" dirty="0" smtClean="0"/>
              <a:t>method:</a:t>
            </a:r>
            <a:r>
              <a:rPr lang="en-US" dirty="0" smtClean="0"/>
              <a:t> </a:t>
            </a:r>
            <a:endParaRPr lang="en-US" dirty="0" smtClean="0"/>
          </a:p>
          <a:p>
            <a:pPr marL="624078" indent="-514350">
              <a:buNone/>
            </a:pPr>
            <a:r>
              <a:rPr lang="en-US" dirty="0" smtClean="0"/>
              <a:t>	Under this method all the </a:t>
            </a:r>
            <a:r>
              <a:rPr lang="en-US" dirty="0" smtClean="0"/>
              <a:t>elements </a:t>
            </a:r>
            <a:r>
              <a:rPr lang="en-US" dirty="0" smtClean="0"/>
              <a:t>of the population are numbered or named on separate slips of paper of identical size, </a:t>
            </a:r>
            <a:r>
              <a:rPr lang="en-US" dirty="0" err="1" smtClean="0"/>
              <a:t>colour</a:t>
            </a:r>
            <a:r>
              <a:rPr lang="en-US" dirty="0" smtClean="0"/>
              <a:t> and shape. These slips are folded and mixed up thoroughly in a container. From this a blind-fold selection is made of the number of slips required to constitute the desired size of the sample.</a:t>
            </a:r>
          </a:p>
          <a:p>
            <a:pPr marL="624078" lvl="0" indent="-514350">
              <a:buNone/>
            </a:pPr>
            <a:endParaRPr lang="en-US" dirty="0" smtClean="0"/>
          </a:p>
          <a:p>
            <a:pPr>
              <a:buNone/>
            </a:pPr>
            <a:endParaRPr lang="en-US" dirty="0">
              <a:solidFill>
                <a:srgbClr val="FF0000"/>
              </a:solidFill>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b.</a:t>
            </a:r>
            <a:r>
              <a:rPr lang="en-US" i="1" dirty="0" smtClean="0"/>
              <a:t> Using </a:t>
            </a:r>
            <a:r>
              <a:rPr lang="en-US" i="1" dirty="0" smtClean="0"/>
              <a:t>table </a:t>
            </a:r>
            <a:r>
              <a:rPr lang="en-US" i="1" dirty="0" smtClean="0"/>
              <a:t>of random numbers:</a:t>
            </a:r>
            <a:r>
              <a:rPr lang="en-US" dirty="0" smtClean="0"/>
              <a:t> </a:t>
            </a:r>
            <a:r>
              <a:rPr lang="en-US" dirty="0" smtClean="0"/>
              <a:t> </a:t>
            </a:r>
          </a:p>
          <a:p>
            <a:pPr>
              <a:buNone/>
            </a:pPr>
            <a:endParaRPr lang="en-US" dirty="0" smtClean="0"/>
          </a:p>
          <a:p>
            <a:pPr>
              <a:buNone/>
            </a:pPr>
            <a:r>
              <a:rPr lang="en-US" dirty="0" smtClean="0"/>
              <a:t>	</a:t>
            </a:r>
            <a:r>
              <a:rPr lang="en-US" dirty="0" err="1" smtClean="0"/>
              <a:t>Tippett’s</a:t>
            </a:r>
            <a:r>
              <a:rPr lang="en-US" dirty="0" smtClean="0"/>
              <a:t> table of random numbers, Fisher and Yates numbers or Kendall and </a:t>
            </a:r>
            <a:r>
              <a:rPr lang="en-US" dirty="0" err="1" smtClean="0"/>
              <a:t>Balington</a:t>
            </a:r>
            <a:r>
              <a:rPr lang="en-US" dirty="0" smtClean="0"/>
              <a:t> Smith </a:t>
            </a:r>
            <a:r>
              <a:rPr lang="en-US" dirty="0" smtClean="0"/>
              <a:t>can be used.</a:t>
            </a:r>
          </a:p>
          <a:p>
            <a:pPr>
              <a:buNone/>
            </a:pPr>
            <a:endParaRPr lang="en-US" dirty="0" smtClean="0"/>
          </a:p>
          <a:p>
            <a:pPr>
              <a:buNone/>
            </a:pPr>
            <a:r>
              <a:rPr lang="en-US" i="1" dirty="0" smtClean="0"/>
              <a:t>c.</a:t>
            </a:r>
            <a:r>
              <a:rPr lang="en-US" i="1" dirty="0" smtClean="0"/>
              <a:t>  </a:t>
            </a:r>
            <a:r>
              <a:rPr lang="en-US" i="1" dirty="0" smtClean="0"/>
              <a:t>Using </a:t>
            </a:r>
            <a:r>
              <a:rPr lang="en-US" i="1" dirty="0" smtClean="0"/>
              <a:t>computer: </a:t>
            </a:r>
            <a:r>
              <a:rPr lang="en-US" i="1" dirty="0" smtClean="0"/>
              <a:t> </a:t>
            </a:r>
          </a:p>
          <a:p>
            <a:pPr>
              <a:buNone/>
            </a:pPr>
            <a:r>
              <a:rPr lang="en-US" i="1" dirty="0" smtClean="0"/>
              <a:t>	</a:t>
            </a:r>
            <a:endParaRPr lang="en-US" i="1"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linds(horizontal)">
                                      <p:cBhvr>
                                        <p:cTn id="2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a.)Systematic sampling:</a:t>
            </a:r>
            <a:r>
              <a:rPr lang="en-US" dirty="0" smtClean="0"/>
              <a:t> </a:t>
            </a:r>
          </a:p>
          <a:p>
            <a:pPr>
              <a:buNone/>
            </a:pPr>
            <a:endParaRPr lang="en-US" dirty="0" smtClean="0"/>
          </a:p>
          <a:p>
            <a:pPr>
              <a:buNone/>
            </a:pPr>
            <a:r>
              <a:rPr lang="en-US" dirty="0" smtClean="0"/>
              <a:t>	This </a:t>
            </a:r>
            <a:r>
              <a:rPr lang="en-US" dirty="0" smtClean="0"/>
              <a:t>method is used in those cases where a complete list of the population is available. This method involves selection of every </a:t>
            </a:r>
            <a:r>
              <a:rPr lang="en-US" b="1" dirty="0" err="1" smtClean="0"/>
              <a:t>k</a:t>
            </a:r>
            <a:r>
              <a:rPr lang="en-US" dirty="0" err="1" smtClean="0"/>
              <a:t>th</a:t>
            </a:r>
            <a:r>
              <a:rPr lang="en-US" dirty="0" smtClean="0"/>
              <a:t> item from the list where </a:t>
            </a:r>
            <a:r>
              <a:rPr lang="en-US" b="1" dirty="0" smtClean="0"/>
              <a:t>k </a:t>
            </a:r>
            <a:r>
              <a:rPr lang="en-US" dirty="0" smtClean="0"/>
              <a:t>refers to the sampling interval or skip interval.</a:t>
            </a:r>
            <a:endParaRPr lang="en-US" dirty="0"/>
          </a:p>
        </p:txBody>
      </p:sp>
      <p:sp>
        <p:nvSpPr>
          <p:cNvPr id="3" name="Title 2"/>
          <p:cNvSpPr>
            <a:spLocks noGrp="1"/>
          </p:cNvSpPr>
          <p:nvPr>
            <p:ph type="title"/>
          </p:nvPr>
        </p:nvSpPr>
        <p:spPr/>
        <p:txBody>
          <a:bodyPr>
            <a:normAutofit fontScale="90000"/>
          </a:bodyPr>
          <a:lstStyle/>
          <a:p>
            <a:r>
              <a:rPr lang="en-US" i="1" dirty="0" smtClean="0"/>
              <a:t/>
            </a:r>
            <a:br>
              <a:rPr lang="en-US" i="1" dirty="0" smtClean="0"/>
            </a:br>
            <a:r>
              <a:rPr lang="en-US" i="1" dirty="0" smtClean="0"/>
              <a:t>ii.) </a:t>
            </a:r>
            <a:r>
              <a:rPr lang="en-US" i="1" dirty="0" smtClean="0"/>
              <a:t>Complex probability sampling</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b.)Stratified sampling</a:t>
            </a:r>
            <a:r>
              <a:rPr lang="en-US" i="1" dirty="0" smtClean="0"/>
              <a:t>:</a:t>
            </a:r>
          </a:p>
          <a:p>
            <a:pPr>
              <a:buNone/>
            </a:pPr>
            <a:endParaRPr lang="en-US" i="1" dirty="0" smtClean="0"/>
          </a:p>
          <a:p>
            <a:pPr>
              <a:buNone/>
            </a:pPr>
            <a:r>
              <a:rPr lang="en-US" i="1" dirty="0" smtClean="0"/>
              <a:t>	</a:t>
            </a:r>
            <a:r>
              <a:rPr lang="en-US" dirty="0" smtClean="0"/>
              <a:t>In this method, the heterogeneous population is divided into smaller homogenous groups or strata and from each stratum, random sample is drawn. </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c.) Cluster sampling:</a:t>
            </a:r>
            <a:endParaRPr lang="en-US" dirty="0" smtClean="0"/>
          </a:p>
          <a:p>
            <a:pPr>
              <a:buNone/>
            </a:pPr>
            <a:endParaRPr lang="en-US" dirty="0" smtClean="0"/>
          </a:p>
          <a:p>
            <a:pPr>
              <a:buNone/>
            </a:pPr>
            <a:r>
              <a:rPr lang="en-US" dirty="0" smtClean="0"/>
              <a:t>	In </a:t>
            </a:r>
            <a:r>
              <a:rPr lang="en-US" dirty="0" smtClean="0"/>
              <a:t>this technique the units of population are divided into a number of groups or clusters and each cluster will be considered as a sample unit. Thus the large numbers of units are reduced to manageable cluster. </a:t>
            </a: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i="1" dirty="0" smtClean="0"/>
              <a:t>d.) Multi-Stage Sampling:</a:t>
            </a:r>
            <a:r>
              <a:rPr lang="en-US" dirty="0" smtClean="0"/>
              <a:t> </a:t>
            </a:r>
            <a:endParaRPr lang="en-US" dirty="0" smtClean="0"/>
          </a:p>
          <a:p>
            <a:pPr>
              <a:buNone/>
            </a:pPr>
            <a:endParaRPr lang="en-US" dirty="0" smtClean="0"/>
          </a:p>
          <a:p>
            <a:pPr>
              <a:buNone/>
            </a:pPr>
            <a:r>
              <a:rPr lang="en-US" dirty="0" smtClean="0"/>
              <a:t>	As </a:t>
            </a:r>
            <a:r>
              <a:rPr lang="en-US" dirty="0" smtClean="0"/>
              <a:t>the name suggests this method refers to a sampling method which is carried out in several stages. The population is regarded as made up of a number of first stage sampling units, each of which is made of a number of second stage units and so on. At first, the first stage units are sampled by random sampling. Then a sample of second stage units is selected from each of the selected first stage units again by random sampling. Further stages may be added as required. </a:t>
            </a:r>
          </a:p>
          <a:p>
            <a:pPr>
              <a:buNone/>
            </a:pPr>
            <a:endParaRPr lang="en-US" dirty="0" smtClean="0"/>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e.) Multiphase Sampling </a:t>
            </a:r>
            <a:endParaRPr lang="en-US" dirty="0" smtClean="0"/>
          </a:p>
          <a:p>
            <a:pPr>
              <a:buNone/>
            </a:pPr>
            <a:endParaRPr lang="en-US" dirty="0" smtClean="0"/>
          </a:p>
          <a:p>
            <a:pPr>
              <a:buNone/>
            </a:pPr>
            <a:r>
              <a:rPr lang="en-US" dirty="0" smtClean="0"/>
              <a:t>	Here a sample is drawn to collect some information which is convenient or economical. Based on the information a subsample is taken for further study.</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r>
              <a:rPr lang="en-US" dirty="0" smtClean="0"/>
              <a:t>	</a:t>
            </a:r>
            <a:r>
              <a:rPr lang="en-US" dirty="0" smtClean="0"/>
              <a:t>Here</a:t>
            </a:r>
            <a:r>
              <a:rPr lang="en-US" dirty="0" smtClean="0"/>
              <a:t>, the sample is selected neither by probability nor by </a:t>
            </a:r>
            <a:r>
              <a:rPr lang="en-US" dirty="0" err="1" smtClean="0"/>
              <a:t>judgement</a:t>
            </a:r>
            <a:r>
              <a:rPr lang="en-US" dirty="0" smtClean="0"/>
              <a:t> but by convenience. </a:t>
            </a:r>
            <a:endParaRPr lang="en-US" dirty="0" smtClean="0"/>
          </a:p>
          <a:p>
            <a:pPr>
              <a:buNone/>
            </a:pPr>
            <a:endParaRPr lang="en-US" dirty="0" smtClean="0"/>
          </a:p>
          <a:p>
            <a:pPr>
              <a:buNone/>
            </a:pPr>
            <a:r>
              <a:rPr lang="en-US" dirty="0" smtClean="0"/>
              <a:t>	Researchers </a:t>
            </a:r>
            <a:r>
              <a:rPr lang="en-US" dirty="0" smtClean="0"/>
              <a:t>or field workers have the freedom to choose whomever or whatever they find and thus the name “convenience”. </a:t>
            </a:r>
            <a:endParaRPr lang="en-US" dirty="0"/>
          </a:p>
        </p:txBody>
      </p:sp>
      <p:sp>
        <p:nvSpPr>
          <p:cNvPr id="3" name="Title 2"/>
          <p:cNvSpPr>
            <a:spLocks noGrp="1"/>
          </p:cNvSpPr>
          <p:nvPr>
            <p:ph type="title"/>
          </p:nvPr>
        </p:nvSpPr>
        <p:spPr>
          <a:xfrm>
            <a:off x="457200" y="304800"/>
            <a:ext cx="8229600" cy="1295400"/>
          </a:xfrm>
        </p:spPr>
        <p:txBody>
          <a:bodyPr>
            <a:normAutofit fontScale="90000"/>
          </a:bodyPr>
          <a:lstStyle/>
          <a:p>
            <a:pPr lvl="0"/>
            <a:r>
              <a:rPr lang="en-US" dirty="0" smtClean="0"/>
              <a:t/>
            </a:r>
            <a:br>
              <a:rPr lang="en-US" dirty="0" smtClean="0"/>
            </a:br>
            <a:r>
              <a:rPr lang="en-US" dirty="0" smtClean="0"/>
              <a:t>Non- </a:t>
            </a:r>
            <a:r>
              <a:rPr lang="en-US" dirty="0" smtClean="0"/>
              <a:t>Probability </a:t>
            </a:r>
            <a:r>
              <a:rPr lang="en-US" dirty="0" smtClean="0"/>
              <a:t>Sampling</a:t>
            </a:r>
            <a:br>
              <a:rPr lang="en-US" dirty="0" smtClean="0"/>
            </a:br>
            <a:r>
              <a:rPr lang="en-US" dirty="0" smtClean="0"/>
              <a:t>a.</a:t>
            </a:r>
            <a:r>
              <a:rPr lang="en-US" i="1" dirty="0" smtClean="0"/>
              <a:t> Convenience Sampling:</a:t>
            </a:r>
            <a:r>
              <a:rPr lang="en-US" dirty="0" smtClean="0"/>
              <a:t> </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i="1" dirty="0" smtClean="0"/>
              <a:t>b. </a:t>
            </a:r>
            <a:r>
              <a:rPr lang="en-US" i="1" dirty="0" err="1" smtClean="0"/>
              <a:t>Judgement</a:t>
            </a:r>
            <a:r>
              <a:rPr lang="en-US" i="1" dirty="0" smtClean="0"/>
              <a:t> </a:t>
            </a:r>
            <a:r>
              <a:rPr lang="en-US" i="1" dirty="0" smtClean="0"/>
              <a:t>sampling</a:t>
            </a:r>
          </a:p>
          <a:p>
            <a:pPr>
              <a:buNone/>
            </a:pPr>
            <a:endParaRPr lang="en-US" i="1" dirty="0" smtClean="0"/>
          </a:p>
          <a:p>
            <a:pPr>
              <a:buNone/>
            </a:pPr>
            <a:r>
              <a:rPr lang="en-US" dirty="0" smtClean="0"/>
              <a:t>	In </a:t>
            </a:r>
            <a:r>
              <a:rPr lang="en-US" dirty="0" smtClean="0"/>
              <a:t>this method the population units getting into the sample depend exclusively on the </a:t>
            </a:r>
            <a:r>
              <a:rPr lang="en-US" dirty="0" err="1" smtClean="0"/>
              <a:t>judgement</a:t>
            </a:r>
            <a:r>
              <a:rPr lang="en-US" dirty="0" smtClean="0"/>
              <a:t> of the researcher. </a:t>
            </a:r>
            <a:endParaRPr lang="en-US" dirty="0" smtClean="0"/>
          </a:p>
          <a:p>
            <a:pPr>
              <a:buNone/>
            </a:pPr>
            <a:endParaRPr lang="en-US" dirty="0" smtClean="0"/>
          </a:p>
          <a:p>
            <a:pPr>
              <a:buNone/>
            </a:pPr>
            <a:r>
              <a:rPr lang="en-US" dirty="0" smtClean="0"/>
              <a:t>	</a:t>
            </a:r>
            <a:r>
              <a:rPr lang="en-US" dirty="0" smtClean="0"/>
              <a:t>Sometimes </a:t>
            </a:r>
            <a:r>
              <a:rPr lang="en-US" dirty="0" smtClean="0"/>
              <a:t>the researcher can take the opinion of experts in the field. In other words, the researcher exercises his </a:t>
            </a:r>
            <a:r>
              <a:rPr lang="en-US" dirty="0" err="1" smtClean="0"/>
              <a:t>judgement</a:t>
            </a:r>
            <a:r>
              <a:rPr lang="en-US" dirty="0" smtClean="0"/>
              <a:t> in the choice of sample units </a:t>
            </a:r>
            <a:endParaRPr lang="en-US" i="1" dirty="0" smtClean="0"/>
          </a:p>
          <a:p>
            <a:pPr>
              <a:buNone/>
            </a:pPr>
            <a:r>
              <a:rPr lang="en-US" i="1" dirty="0" smtClean="0"/>
              <a:t>	</a:t>
            </a:r>
            <a:endParaRPr lang="en-US" i="1"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i="1" dirty="0" smtClean="0"/>
              <a:t>c.) Quota </a:t>
            </a:r>
            <a:r>
              <a:rPr lang="en-US" i="1" dirty="0" smtClean="0"/>
              <a:t>Sampling</a:t>
            </a:r>
          </a:p>
          <a:p>
            <a:pPr>
              <a:buNone/>
            </a:pPr>
            <a:endParaRPr lang="en-US" i="1" dirty="0" smtClean="0"/>
          </a:p>
          <a:p>
            <a:pPr>
              <a:buNone/>
            </a:pPr>
            <a:r>
              <a:rPr lang="en-US" i="1" dirty="0" smtClean="0"/>
              <a:t>	</a:t>
            </a:r>
            <a:r>
              <a:rPr lang="en-US" dirty="0" smtClean="0"/>
              <a:t>In </a:t>
            </a:r>
            <a:r>
              <a:rPr lang="en-US" dirty="0" smtClean="0"/>
              <a:t>a quota sample quotas (proportions) are set up and within each quota the sample units are selected according to the convenience or </a:t>
            </a:r>
            <a:r>
              <a:rPr lang="en-US" dirty="0" err="1" smtClean="0"/>
              <a:t>judgement</a:t>
            </a:r>
            <a:r>
              <a:rPr lang="en-US" dirty="0" smtClean="0"/>
              <a:t> of the researcher. </a:t>
            </a:r>
            <a:endParaRPr lang="en-US" i="1" dirty="0" smtClean="0"/>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r>
              <a:rPr lang="en-US" dirty="0" smtClean="0"/>
              <a:t>Medical research undertaken to find out weather there is any true relationship between pawn-chewing and mouth cancer, sweet eating and diabetes or mental worries and baldness.</a:t>
            </a:r>
          </a:p>
          <a:p>
            <a:pPr lvl="0"/>
            <a:endParaRPr lang="en-US" dirty="0" smtClean="0"/>
          </a:p>
          <a:p>
            <a:pPr lvl="0"/>
            <a:r>
              <a:rPr lang="en-US" dirty="0" smtClean="0"/>
              <a:t>Tea research station searching for correlations between shade pattern and yield of tea, sunshine and quality of tea or rainfall and fungal diseases</a:t>
            </a:r>
          </a:p>
          <a:p>
            <a:pPr lvl="0"/>
            <a:endParaRPr lang="en-US" dirty="0" smtClean="0"/>
          </a:p>
          <a:p>
            <a:pPr lvl="0"/>
            <a:r>
              <a:rPr lang="en-US" dirty="0" smtClean="0"/>
              <a:t>Marketing wings investigating the association between disposable income of middle income group and sales of four-wheelers or educational background of housewives and demand for white goods.</a:t>
            </a:r>
          </a:p>
          <a:p>
            <a:pPr lvl="0"/>
            <a:endParaRPr lang="en-US" dirty="0" smtClean="0"/>
          </a:p>
          <a:p>
            <a:pPr lvl="0"/>
            <a:r>
              <a:rPr lang="en-US" dirty="0" smtClean="0"/>
              <a:t>Production departments analyzing the relationship between preventive maintenance and productivity, raw materials and product quality or training </a:t>
            </a:r>
            <a:r>
              <a:rPr lang="en-US" dirty="0" err="1" smtClean="0"/>
              <a:t>programmes</a:t>
            </a:r>
            <a:r>
              <a:rPr lang="en-US" dirty="0" smtClean="0"/>
              <a:t> and industrial accidents.</a:t>
            </a:r>
          </a:p>
          <a:p>
            <a:pPr lvl="0"/>
            <a:endParaRPr lang="en-US" dirty="0" smtClean="0"/>
          </a:p>
          <a:p>
            <a:pPr lvl="0"/>
            <a:r>
              <a:rPr lang="en-US" dirty="0" smtClean="0"/>
              <a:t>HRD managers conducting surveys to find plausible association between absenteeism and supervisor’s attitude, incentives and overtime work or frequency of strikes and grievances handing mechanism.</a:t>
            </a:r>
          </a:p>
          <a:p>
            <a:pPr>
              <a:buNone/>
            </a:pPr>
            <a:endParaRPr lang="en-US" dirty="0" smtClean="0"/>
          </a:p>
        </p:txBody>
      </p:sp>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Establishing relationship among variables - Examples</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smtClean="0"/>
              <a:t>d. </a:t>
            </a:r>
            <a:r>
              <a:rPr lang="en-US" i="1" dirty="0" smtClean="0"/>
              <a:t>Snowball </a:t>
            </a:r>
            <a:r>
              <a:rPr lang="en-US" i="1" dirty="0" smtClean="0"/>
              <a:t>Sampling</a:t>
            </a:r>
          </a:p>
          <a:p>
            <a:pPr lvl="0">
              <a:buNone/>
            </a:pPr>
            <a:endParaRPr lang="en-US" i="1" dirty="0" smtClean="0"/>
          </a:p>
          <a:p>
            <a:pPr lvl="0">
              <a:buNone/>
            </a:pPr>
            <a:r>
              <a:rPr lang="en-US" dirty="0" smtClean="0"/>
              <a:t>	It </a:t>
            </a:r>
            <a:r>
              <a:rPr lang="en-US" dirty="0" smtClean="0"/>
              <a:t>is a technique of ‘building up’ a list or a sample of a special population by using an initial set of sample units or members as indicators/informants</a:t>
            </a: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r>
              <a:rPr lang="en-US" sz="2000" dirty="0" smtClean="0">
                <a:solidFill>
                  <a:srgbClr val="FF0000"/>
                </a:solidFill>
              </a:rPr>
              <a:t>Show table 6.6 in chapter 6</a:t>
            </a:r>
          </a:p>
          <a:p>
            <a:pPr>
              <a:buNone/>
            </a:pPr>
            <a:endParaRPr lang="en-US" sz="2000" dirty="0">
              <a:solidFill>
                <a:srgbClr val="FF0000"/>
              </a:solidFill>
            </a:endParaRPr>
          </a:p>
        </p:txBody>
      </p:sp>
      <p:sp>
        <p:nvSpPr>
          <p:cNvPr id="3" name="Title 2"/>
          <p:cNvSpPr>
            <a:spLocks noGrp="1"/>
          </p:cNvSpPr>
          <p:nvPr>
            <p:ph type="title"/>
          </p:nvPr>
        </p:nvSpPr>
        <p:spPr/>
        <p:txBody>
          <a:bodyPr>
            <a:normAutofit fontScale="90000"/>
          </a:bodyPr>
          <a:lstStyle/>
          <a:p>
            <a:r>
              <a:rPr lang="en-US" dirty="0" smtClean="0"/>
              <a:t>Probability </a:t>
            </a:r>
            <a:r>
              <a:rPr lang="en-US" dirty="0" err="1" smtClean="0"/>
              <a:t>vs</a:t>
            </a:r>
            <a:r>
              <a:rPr lang="en-US" dirty="0" smtClean="0"/>
              <a:t> Non-probability </a:t>
            </a:r>
            <a:r>
              <a:rPr lang="en-US" dirty="0" smtClean="0"/>
              <a:t>sampling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There </a:t>
            </a:r>
            <a:r>
              <a:rPr lang="en-US" dirty="0" smtClean="0"/>
              <a:t>is no fixed number of units or percentage of population that determines the optimum size of a sample. </a:t>
            </a:r>
            <a:endParaRPr lang="en-US" dirty="0" smtClean="0"/>
          </a:p>
          <a:p>
            <a:pPr>
              <a:buNone/>
            </a:pPr>
            <a:endParaRPr lang="en-US" dirty="0" smtClean="0"/>
          </a:p>
          <a:p>
            <a:pPr>
              <a:buNone/>
            </a:pPr>
            <a:r>
              <a:rPr lang="en-US" dirty="0" smtClean="0"/>
              <a:t>	The </a:t>
            </a:r>
            <a:r>
              <a:rPr lang="en-US" dirty="0" smtClean="0"/>
              <a:t>so called ‘thumb-rule’ of 10% of the population is not based on any scientific proof. </a:t>
            </a:r>
          </a:p>
          <a:p>
            <a:pPr>
              <a:buNone/>
            </a:pPr>
            <a:endParaRPr lang="en-US" dirty="0"/>
          </a:p>
        </p:txBody>
      </p:sp>
      <p:sp>
        <p:nvSpPr>
          <p:cNvPr id="3" name="Title 2"/>
          <p:cNvSpPr>
            <a:spLocks noGrp="1"/>
          </p:cNvSpPr>
          <p:nvPr>
            <p:ph type="title"/>
          </p:nvPr>
        </p:nvSpPr>
        <p:spPr/>
        <p:txBody>
          <a:bodyPr>
            <a:normAutofit fontScale="90000"/>
          </a:bodyPr>
          <a:lstStyle/>
          <a:p>
            <a:pPr lvl="1" algn="l" rtl="0">
              <a:spcBef>
                <a:spcPct val="0"/>
              </a:spcBef>
            </a:pPr>
            <a:r>
              <a:rPr lang="en-US" sz="5400" b="1" dirty="0"/>
              <a:t>Sample Size</a:t>
            </a:r>
            <a:r>
              <a:rPr lang="en-US" dirty="0"/>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lnSpcReduction="10000"/>
          </a:bodyPr>
          <a:lstStyle/>
          <a:p>
            <a:pPr>
              <a:buNone/>
            </a:pPr>
            <a:r>
              <a:rPr lang="en-US" dirty="0" smtClean="0"/>
              <a:t>	The </a:t>
            </a:r>
            <a:r>
              <a:rPr lang="en-US" dirty="0" smtClean="0"/>
              <a:t>size of the sample depends on many factors</a:t>
            </a:r>
            <a:r>
              <a:rPr lang="en-US" dirty="0" smtClean="0"/>
              <a:t>.</a:t>
            </a:r>
          </a:p>
          <a:p>
            <a:pPr marL="624078" indent="-514350">
              <a:buAutoNum type="arabicPeriod"/>
            </a:pPr>
            <a:r>
              <a:rPr lang="en-US" i="1" dirty="0" smtClean="0"/>
              <a:t>Nature </a:t>
            </a:r>
            <a:r>
              <a:rPr lang="en-US" i="1" dirty="0" smtClean="0"/>
              <a:t>of the </a:t>
            </a:r>
            <a:r>
              <a:rPr lang="en-US" i="1" dirty="0" smtClean="0"/>
              <a:t>population</a:t>
            </a:r>
            <a:endParaRPr lang="en-US" i="1" dirty="0" smtClean="0"/>
          </a:p>
          <a:p>
            <a:pPr marL="624078" indent="-514350">
              <a:buAutoNum type="arabicPeriod"/>
            </a:pPr>
            <a:r>
              <a:rPr lang="en-US" i="1" dirty="0" smtClean="0"/>
              <a:t>Nature of the </a:t>
            </a:r>
            <a:r>
              <a:rPr lang="en-US" i="1" dirty="0" smtClean="0"/>
              <a:t>study/objective</a:t>
            </a:r>
          </a:p>
          <a:p>
            <a:pPr marL="624078" indent="-514350">
              <a:buAutoNum type="arabicPeriod"/>
            </a:pPr>
            <a:r>
              <a:rPr lang="en-US" i="1" dirty="0" smtClean="0"/>
              <a:t>Type of </a:t>
            </a:r>
            <a:r>
              <a:rPr lang="en-US" i="1" dirty="0" smtClean="0"/>
              <a:t>sampling</a:t>
            </a:r>
          </a:p>
          <a:p>
            <a:pPr marL="624078" indent="-514350">
              <a:buAutoNum type="arabicPeriod"/>
            </a:pPr>
            <a:r>
              <a:rPr lang="en-US" i="1" dirty="0" smtClean="0"/>
              <a:t>Level of </a:t>
            </a:r>
            <a:r>
              <a:rPr lang="en-US" i="1" dirty="0" smtClean="0"/>
              <a:t>accuracy</a:t>
            </a:r>
          </a:p>
          <a:p>
            <a:pPr marL="624078" indent="-514350">
              <a:buAutoNum type="arabicPeriod"/>
            </a:pPr>
            <a:r>
              <a:rPr lang="en-US" i="1" dirty="0" smtClean="0"/>
              <a:t>Confidence </a:t>
            </a:r>
            <a:r>
              <a:rPr lang="en-US" i="1" dirty="0" smtClean="0"/>
              <a:t>level</a:t>
            </a:r>
          </a:p>
          <a:p>
            <a:pPr marL="624078" indent="-514350">
              <a:buAutoNum type="arabicPeriod"/>
            </a:pPr>
            <a:r>
              <a:rPr lang="en-US" i="1" dirty="0" smtClean="0"/>
              <a:t>Availability of target </a:t>
            </a:r>
            <a:r>
              <a:rPr lang="en-US" i="1" dirty="0" smtClean="0"/>
              <a:t>population</a:t>
            </a:r>
          </a:p>
          <a:p>
            <a:pPr marL="624078" indent="-514350">
              <a:buAutoNum type="arabicPeriod"/>
            </a:pPr>
            <a:r>
              <a:rPr lang="en-US" i="1" dirty="0" smtClean="0"/>
              <a:t>Type of measuring </a:t>
            </a:r>
            <a:r>
              <a:rPr lang="en-US" i="1" dirty="0" smtClean="0"/>
              <a:t>techniques</a:t>
            </a:r>
          </a:p>
          <a:p>
            <a:pPr marL="624078" indent="-514350">
              <a:buAutoNum type="arabicPeriod"/>
            </a:pPr>
            <a:r>
              <a:rPr lang="en-US" i="1" dirty="0" smtClean="0"/>
              <a:t>Time</a:t>
            </a:r>
          </a:p>
          <a:p>
            <a:pPr marL="624078" indent="-514350">
              <a:buAutoNum type="arabicPeriod"/>
            </a:pPr>
            <a:r>
              <a:rPr lang="en-US" i="1" dirty="0" smtClean="0"/>
              <a:t>Availability of </a:t>
            </a:r>
            <a:r>
              <a:rPr lang="en-US" i="1" dirty="0" smtClean="0"/>
              <a:t>resources</a:t>
            </a:r>
          </a:p>
          <a:p>
            <a:pPr marL="624078" indent="-514350">
              <a:buAutoNum type="arabicPeriod"/>
            </a:pPr>
            <a:r>
              <a:rPr lang="en-US" i="1" dirty="0" smtClean="0"/>
              <a:t>Kind of analysis</a:t>
            </a:r>
            <a:endParaRPr lang="en-US" dirty="0"/>
          </a:p>
        </p:txBody>
      </p:sp>
      <p:sp>
        <p:nvSpPr>
          <p:cNvPr id="3" name="Title 2"/>
          <p:cNvSpPr>
            <a:spLocks noGrp="1"/>
          </p:cNvSpPr>
          <p:nvPr>
            <p:ph type="title"/>
          </p:nvPr>
        </p:nvSpPr>
        <p:spPr/>
        <p:txBody>
          <a:bodyPr>
            <a:normAutofit/>
          </a:bodyPr>
          <a:lstStyle/>
          <a:p>
            <a:r>
              <a:rPr lang="en-US" i="1" dirty="0" smtClean="0"/>
              <a:t>Determinants of sample </a:t>
            </a:r>
            <a:r>
              <a:rPr lang="en-US" i="1" dirty="0" smtClean="0"/>
              <a:t>size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linds(horizont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blinds(horizontal)">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linds(horizont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linds(horizont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linds(horizontal)">
                                      <p:cBhvr>
                                        <p:cTn id="6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r>
              <a:rPr lang="en-US" dirty="0" smtClean="0"/>
              <a:t>	</a:t>
            </a:r>
            <a:r>
              <a:rPr lang="en-US" dirty="0" smtClean="0"/>
              <a:t>It </a:t>
            </a:r>
            <a:r>
              <a:rPr lang="en-US" dirty="0" smtClean="0"/>
              <a:t>is the standard error in sampling contexts. It is also known as random sampling error. </a:t>
            </a:r>
            <a:endParaRPr lang="en-US" dirty="0" smtClean="0"/>
          </a:p>
          <a:p>
            <a:pPr>
              <a:buNone/>
            </a:pPr>
            <a:endParaRPr lang="en-US" dirty="0" smtClean="0"/>
          </a:p>
          <a:p>
            <a:pPr>
              <a:buNone/>
            </a:pPr>
            <a:r>
              <a:rPr lang="en-US" dirty="0" smtClean="0"/>
              <a:t>	It </a:t>
            </a:r>
            <a:r>
              <a:rPr lang="en-US" dirty="0" smtClean="0"/>
              <a:t>is a statistical fluctuation that occurs because of chance variation in the elements selected for a sample.</a:t>
            </a:r>
            <a:endParaRPr lang="en-US" dirty="0"/>
          </a:p>
        </p:txBody>
      </p:sp>
      <p:sp>
        <p:nvSpPr>
          <p:cNvPr id="3" name="Title 2"/>
          <p:cNvSpPr>
            <a:spLocks noGrp="1"/>
          </p:cNvSpPr>
          <p:nvPr>
            <p:ph type="title"/>
          </p:nvPr>
        </p:nvSpPr>
        <p:spPr/>
        <p:txBody>
          <a:bodyPr/>
          <a:lstStyle/>
          <a:p>
            <a:r>
              <a:rPr lang="en-US" dirty="0" smtClean="0"/>
              <a:t>Sampling error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Sampling errors </a:t>
            </a:r>
            <a:r>
              <a:rPr lang="en-US" dirty="0" smtClean="0"/>
              <a:t>arise</a:t>
            </a:r>
          </a:p>
          <a:p>
            <a:pPr>
              <a:buNone/>
            </a:pPr>
            <a:endParaRPr lang="en-US" dirty="0" smtClean="0"/>
          </a:p>
          <a:p>
            <a:pPr lvl="0"/>
            <a:r>
              <a:rPr lang="en-US" dirty="0" smtClean="0"/>
              <a:t>if the sampling is done by a non –random method</a:t>
            </a:r>
          </a:p>
          <a:p>
            <a:pPr lvl="0"/>
            <a:r>
              <a:rPr lang="en-US" dirty="0" smtClean="0"/>
              <a:t>if the sampling frame is incomplete or inaccurate</a:t>
            </a:r>
          </a:p>
          <a:p>
            <a:pPr lvl="0"/>
            <a:r>
              <a:rPr lang="en-US" dirty="0" smtClean="0"/>
              <a:t>if some sections of the population are not available/refuse to co-operate</a:t>
            </a:r>
          </a:p>
          <a:p>
            <a:pPr lvl="0"/>
            <a:r>
              <a:rPr lang="en-US" dirty="0" smtClean="0"/>
              <a:t>if the sample size is too small</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25000" lnSpcReduction="20000"/>
          </a:bodyPr>
          <a:lstStyle/>
          <a:p>
            <a:pPr lvl="0"/>
            <a:r>
              <a:rPr lang="en-US" sz="7200" dirty="0" smtClean="0"/>
              <a:t>A clinical psychologist intensely observing how a HIV-positive person behaves in a group to add more information to group therapy</a:t>
            </a:r>
          </a:p>
          <a:p>
            <a:pPr lvl="0"/>
            <a:endParaRPr lang="en-US" sz="7200" dirty="0" smtClean="0"/>
          </a:p>
          <a:p>
            <a:pPr lvl="0"/>
            <a:r>
              <a:rPr lang="en-US" sz="7200" dirty="0" smtClean="0"/>
              <a:t>An agricultural scientist conducting a botanical survey to improve knowledge on plant diversity</a:t>
            </a:r>
          </a:p>
          <a:p>
            <a:pPr lvl="0"/>
            <a:endParaRPr lang="en-US" sz="7200" dirty="0" smtClean="0"/>
          </a:p>
          <a:p>
            <a:pPr lvl="0"/>
            <a:r>
              <a:rPr lang="en-US" sz="7200" dirty="0" err="1" smtClean="0"/>
              <a:t>Govt.of</a:t>
            </a:r>
            <a:r>
              <a:rPr lang="en-US" sz="7200" dirty="0" smtClean="0"/>
              <a:t> India sending teams of scientists to Antarctica to explore the possibility of any biological growth in freezing environment</a:t>
            </a:r>
          </a:p>
          <a:p>
            <a:pPr lvl="0"/>
            <a:endParaRPr lang="en-US" sz="7200" dirty="0" smtClean="0"/>
          </a:p>
          <a:p>
            <a:pPr lvl="0"/>
            <a:r>
              <a:rPr lang="en-US" sz="7200" dirty="0" smtClean="0"/>
              <a:t>Discovery channel deploying animal enthusiasts in African jungles to add more knowledge to animal behavior. </a:t>
            </a:r>
          </a:p>
          <a:p>
            <a:pPr lvl="0"/>
            <a:endParaRPr lang="en-US" sz="7200" dirty="0" smtClean="0"/>
          </a:p>
          <a:p>
            <a:pPr lvl="0"/>
            <a:r>
              <a:rPr lang="en-US" sz="7200" dirty="0" smtClean="0"/>
              <a:t>A personnel manager observing through a hidden video camera the behavior of workers in the canteen to improve his knowledge on off-the-job behavior of workers</a:t>
            </a:r>
          </a:p>
          <a:p>
            <a:pPr lvl="0"/>
            <a:endParaRPr lang="en-US" sz="7200" dirty="0" smtClean="0"/>
          </a:p>
          <a:p>
            <a:pPr lvl="0"/>
            <a:r>
              <a:rPr lang="en-US" sz="7200" dirty="0" smtClean="0"/>
              <a:t>A marketing researcher posting himself in a corner of a departmental store to understand more about customer behaviors in customer relationship management</a:t>
            </a:r>
          </a:p>
          <a:p>
            <a:pPr>
              <a:buNone/>
            </a:pPr>
            <a:endParaRPr lang="en-US" sz="7200" dirty="0" smtClean="0"/>
          </a:p>
        </p:txBody>
      </p:sp>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Researching to increase knowledge - Examples</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dirty="0" smtClean="0"/>
              <a:t>A study of research  methodology helps people: </a:t>
            </a:r>
          </a:p>
          <a:p>
            <a:pPr>
              <a:buNone/>
            </a:pPr>
            <a:endParaRPr lang="en-US" dirty="0" smtClean="0"/>
          </a:p>
          <a:p>
            <a:pPr lvl="0"/>
            <a:r>
              <a:rPr lang="en-US" dirty="0" smtClean="0"/>
              <a:t>to be aware of the range of research methods that can be employed. </a:t>
            </a:r>
          </a:p>
          <a:p>
            <a:pPr lvl="0"/>
            <a:endParaRPr lang="en-US" dirty="0" smtClean="0"/>
          </a:p>
          <a:p>
            <a:pPr lvl="0"/>
            <a:r>
              <a:rPr lang="en-US" dirty="0" smtClean="0"/>
              <a:t>to make appropriate choices [</a:t>
            </a:r>
            <a:r>
              <a:rPr lang="en-US" dirty="0" err="1" smtClean="0"/>
              <a:t>i.e</a:t>
            </a:r>
            <a:r>
              <a:rPr lang="en-US" dirty="0" smtClean="0"/>
              <a:t> to understand whether to employ a particular technique of data collection or analysis.</a:t>
            </a:r>
          </a:p>
          <a:p>
            <a:pPr lvl="0"/>
            <a:r>
              <a:rPr lang="en-US" dirty="0" smtClean="0"/>
              <a:t> </a:t>
            </a:r>
          </a:p>
          <a:p>
            <a:pPr lvl="0"/>
            <a:r>
              <a:rPr lang="en-US" dirty="0" smtClean="0"/>
              <a:t>to know the ‘dos’ and ‘don’ts’ when using a particular approach to collecting or analyzing data. </a:t>
            </a:r>
          </a:p>
          <a:p>
            <a:pPr lvl="0"/>
            <a:endParaRPr lang="en-US" dirty="0" smtClean="0"/>
          </a:p>
          <a:p>
            <a:pPr lvl="0"/>
            <a:r>
              <a:rPr lang="en-US" dirty="0" smtClean="0"/>
              <a:t>to provide insights into the overall research process. </a:t>
            </a:r>
          </a:p>
          <a:p>
            <a:pPr lvl="0"/>
            <a:endParaRPr lang="en-US" dirty="0" smtClean="0"/>
          </a:p>
          <a:p>
            <a:pPr lvl="0"/>
            <a:r>
              <a:rPr lang="en-US" dirty="0" smtClean="0"/>
              <a:t>to differentiate good research from bad research and </a:t>
            </a:r>
          </a:p>
          <a:p>
            <a:pPr lvl="0"/>
            <a:endParaRPr lang="en-US" dirty="0" smtClean="0"/>
          </a:p>
          <a:p>
            <a:pPr lvl="0"/>
            <a:r>
              <a:rPr lang="en-US" dirty="0" smtClean="0"/>
              <a:t>to transfer the learnt skills such as sampling, designing questionnaire, conducting interview, making observations etc to other areas. </a:t>
            </a:r>
          </a:p>
          <a:p>
            <a:endParaRPr lang="en-US" dirty="0"/>
          </a:p>
        </p:txBody>
      </p:sp>
      <p:sp>
        <p:nvSpPr>
          <p:cNvPr id="2" name="Title 1"/>
          <p:cNvSpPr>
            <a:spLocks noGrp="1"/>
          </p:cNvSpPr>
          <p:nvPr>
            <p:ph type="title"/>
          </p:nvPr>
        </p:nvSpPr>
        <p:spPr/>
        <p:txBody>
          <a:bodyPr>
            <a:normAutofit fontScale="90000"/>
          </a:bodyPr>
          <a:lstStyle/>
          <a:p>
            <a:r>
              <a:rPr lang="en-US" b="1" dirty="0" smtClean="0"/>
              <a:t>Why to Study Research Methodology?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dissolve">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blinds(horizontal)">
                                      <p:cBhvr>
                                        <p:cTn id="4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342</TotalTime>
  <Words>2198</Words>
  <Application>Microsoft Office PowerPoint</Application>
  <PresentationFormat>On-screen Show (4:3)</PresentationFormat>
  <Paragraphs>446</Paragraphs>
  <Slides>75</Slides>
  <Notes>0</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Concourse</vt:lpstr>
      <vt:lpstr>RESEARCH METHODS FOR MANAGEMENT</vt:lpstr>
      <vt:lpstr>Slide 2</vt:lpstr>
      <vt:lpstr>UNIT 1 Research</vt:lpstr>
      <vt:lpstr> Definition of Research </vt:lpstr>
      <vt:lpstr>What is Research?</vt:lpstr>
      <vt:lpstr> Searching for solutions to problems - Examples </vt:lpstr>
      <vt:lpstr> Establishing relationship among variables - Examples </vt:lpstr>
      <vt:lpstr> Researching to increase knowledge - Examples </vt:lpstr>
      <vt:lpstr>Why to Study Research Methodology? </vt:lpstr>
      <vt:lpstr>Objectives/Purposes of Research</vt:lpstr>
      <vt:lpstr> Other Objectives </vt:lpstr>
      <vt:lpstr>Characteristics of a Good Research/Researcher </vt:lpstr>
      <vt:lpstr> RESEARCH </vt:lpstr>
      <vt:lpstr> MOVIE </vt:lpstr>
      <vt:lpstr> Further a good research includes the following……..  </vt:lpstr>
      <vt:lpstr> Criteria in Business Research</vt:lpstr>
      <vt:lpstr>Limitations of Scientific Research in Business</vt:lpstr>
      <vt:lpstr>Slide 18</vt:lpstr>
      <vt:lpstr>Research Process</vt:lpstr>
      <vt:lpstr>Slide 20</vt:lpstr>
      <vt:lpstr> Step 1: Defining the research problem: </vt:lpstr>
      <vt:lpstr> Step 2: Review of Literature </vt:lpstr>
      <vt:lpstr> Step 3: Formulating Hypotheses: </vt:lpstr>
      <vt:lpstr>Step 4: Research Design</vt:lpstr>
      <vt:lpstr>Step 5: Data Collection</vt:lpstr>
      <vt:lpstr>Step 6: Data Processing and Analysis</vt:lpstr>
      <vt:lpstr>Step 7: Interpretation and Inference</vt:lpstr>
      <vt:lpstr>Step8: Solution and Conclusion</vt:lpstr>
      <vt:lpstr>DEFINING RESEARCH PROBLEM </vt:lpstr>
      <vt:lpstr>Slide 30</vt:lpstr>
      <vt:lpstr>Problem identification and selection</vt:lpstr>
      <vt:lpstr>Slide 32</vt:lpstr>
      <vt:lpstr>Research Objectives  </vt:lpstr>
      <vt:lpstr>TYPES OF  RESEARCH DESIGN </vt:lpstr>
      <vt:lpstr>Slide 35</vt:lpstr>
      <vt:lpstr>Slide 36</vt:lpstr>
      <vt:lpstr>Slide 37</vt:lpstr>
      <vt:lpstr>Slide 38</vt:lpstr>
      <vt:lpstr>Slide 39</vt:lpstr>
      <vt:lpstr>Slide 40</vt:lpstr>
      <vt:lpstr>Slide 41</vt:lpstr>
      <vt:lpstr>Slide 42</vt:lpstr>
      <vt:lpstr>Case study method </vt:lpstr>
      <vt:lpstr>Sampling</vt:lpstr>
      <vt:lpstr>Principles of sampling</vt:lpstr>
      <vt:lpstr>   1. Principle of statistical regularity  </vt:lpstr>
      <vt:lpstr>2. Principle of ‘Inertia of large numbers’</vt:lpstr>
      <vt:lpstr>Terms used in Sampling</vt:lpstr>
      <vt:lpstr>Slide 49</vt:lpstr>
      <vt:lpstr>Slide 50</vt:lpstr>
      <vt:lpstr>Slide 51</vt:lpstr>
      <vt:lpstr>Slide 52</vt:lpstr>
      <vt:lpstr>Slide 53</vt:lpstr>
      <vt:lpstr>Slide 54</vt:lpstr>
      <vt:lpstr>Parameters vs. Statistics</vt:lpstr>
      <vt:lpstr>Steps in the sampling process</vt:lpstr>
      <vt:lpstr>Sampling designs: (Sampling techniques or sampling methods) </vt:lpstr>
      <vt:lpstr>Table of Sampling methods</vt:lpstr>
      <vt:lpstr>Probability Sampling (i) Simple random sampling</vt:lpstr>
      <vt:lpstr>Slide 60</vt:lpstr>
      <vt:lpstr>Slide 61</vt:lpstr>
      <vt:lpstr> ii.) Complex probability sampling </vt:lpstr>
      <vt:lpstr>Slide 63</vt:lpstr>
      <vt:lpstr>Slide 64</vt:lpstr>
      <vt:lpstr>Slide 65</vt:lpstr>
      <vt:lpstr>Slide 66</vt:lpstr>
      <vt:lpstr> Non- Probability Sampling a. Convenience Sampling:  </vt:lpstr>
      <vt:lpstr>Slide 68</vt:lpstr>
      <vt:lpstr>Slide 69</vt:lpstr>
      <vt:lpstr>Slide 70</vt:lpstr>
      <vt:lpstr>Probability vs Non-probability sampling</vt:lpstr>
      <vt:lpstr>Sample Size </vt:lpstr>
      <vt:lpstr>Determinants of sample size</vt:lpstr>
      <vt:lpstr>Sampling error</vt:lpstr>
      <vt:lpstr>Slide 75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FOR MANAGEMENT</dc:title>
  <dc:creator>user</dc:creator>
  <cp:lastModifiedBy>PRABHU</cp:lastModifiedBy>
  <cp:revision>78</cp:revision>
  <dcterms:created xsi:type="dcterms:W3CDTF">2006-08-16T00:00:00Z</dcterms:created>
  <dcterms:modified xsi:type="dcterms:W3CDTF">2016-07-26T12:23:20Z</dcterms:modified>
</cp:coreProperties>
</file>